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Playfair Display" panose="00000500000000000000" pitchFamily="2"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0" roundtripDataSignature="AMtx7mhImKnSYf+SKgIPifK1584AbqU6b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33" d="100"/>
          <a:sy n="33" d="100"/>
        </p:scale>
        <p:origin x="1954" y="68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font" Target="fonts/font4.fntdata"/><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9" name="Google Shape;169;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4" name="Google Shape;10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4" name="Google Shape;11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3" name="Google Shape;12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3" name="Google Shape;13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3" name="Google Shape;14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6bbc6615f5_1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2" name="Google Shape;152;g36bbc6615f5_1_2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1" name="Google Shape;16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18" name="Google Shape;1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0" name="Google Shape;3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6" name="Google Shape;36;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7" name="Google Shape;3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4" name="Google Shape;44;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58" name="Google Shape;5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9"/>
          <p:cNvSpPr>
            <a:spLocks noGrp="1"/>
          </p:cNvSpPr>
          <p:nvPr>
            <p:ph type="pic" idx="2"/>
          </p:nvPr>
        </p:nvSpPr>
        <p:spPr>
          <a:xfrm>
            <a:off x="1792288" y="612775"/>
            <a:ext cx="5486400" cy="4114800"/>
          </a:xfrm>
          <a:prstGeom prst="rect">
            <a:avLst/>
          </a:prstGeom>
          <a:noFill/>
          <a:ln>
            <a:noFill/>
          </a:ln>
        </p:spPr>
      </p:sp>
      <p:sp>
        <p:nvSpPr>
          <p:cNvPr id="64" name="Google Shape;64;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5" name="Google Shape;6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4.gi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4.gif"/><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gif"/></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hyperlink" Target="mailto:vaibhavanuragi02@gmail.com" TargetMode="External"/><Relationship Id="rId4" Type="http://schemas.openxmlformats.org/officeDocument/2006/relationships/image" Target="../media/image4.gi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316575" y="-241404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4177436" y="202404"/>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79" r="-3377" b="-2125"/>
            </a:stretch>
          </a:blipFill>
          <a:ln>
            <a:noFill/>
          </a:ln>
        </p:spPr>
      </p:sp>
      <p:sp>
        <p:nvSpPr>
          <p:cNvPr id="87" name="Google Shape;87;p1"/>
          <p:cNvSpPr/>
          <p:nvPr/>
        </p:nvSpPr>
        <p:spPr>
          <a:xfrm>
            <a:off x="10268945" y="202404"/>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16" b="-125736"/>
            </a:stretch>
          </a:blipFill>
          <a:ln>
            <a:noFill/>
          </a:ln>
        </p:spPr>
      </p:sp>
      <p:pic>
        <p:nvPicPr>
          <p:cNvPr id="88" name="Google Shape;88;p1"/>
          <p:cNvPicPr preferRelativeResize="0"/>
          <p:nvPr/>
        </p:nvPicPr>
        <p:blipFill rotWithShape="1">
          <a:blip r:embed="rId6">
            <a:alphaModFix/>
          </a:blip>
          <a:srcRect/>
          <a:stretch/>
        </p:blipFill>
        <p:spPr>
          <a:xfrm rot="-10798857">
            <a:off x="3020829" y="2476507"/>
            <a:ext cx="11569794" cy="6479083"/>
          </a:xfrm>
          <a:prstGeom prst="rect">
            <a:avLst/>
          </a:prstGeom>
          <a:noFill/>
          <a:ln>
            <a:noFill/>
          </a:ln>
        </p:spPr>
      </p:pic>
      <p:sp>
        <p:nvSpPr>
          <p:cNvPr id="89" name="Google Shape;89;p1"/>
          <p:cNvSpPr/>
          <p:nvPr/>
        </p:nvSpPr>
        <p:spPr>
          <a:xfrm>
            <a:off x="6763374" y="-270584"/>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59" r="-3714"/>
            </a:stretch>
          </a:blipFill>
          <a:ln>
            <a:noFill/>
          </a:ln>
        </p:spPr>
      </p:sp>
      <p:sp>
        <p:nvSpPr>
          <p:cNvPr id="90" name="Google Shape;90;p1"/>
          <p:cNvSpPr txBox="1"/>
          <p:nvPr/>
        </p:nvSpPr>
        <p:spPr>
          <a:xfrm>
            <a:off x="3127575" y="4115614"/>
            <a:ext cx="11735100" cy="1182900"/>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Clr>
                <a:srgbClr val="000000"/>
              </a:buClr>
              <a:buSzPts val="9605"/>
              <a:buFont typeface="Arial"/>
              <a:buNone/>
            </a:pPr>
            <a:r>
              <a:rPr lang="en-US" sz="9605" b="0" i="0" u="none" strike="noStrike" cap="none">
                <a:solidFill>
                  <a:srgbClr val="009CFF"/>
                </a:solidFill>
                <a:latin typeface="Arial"/>
                <a:ea typeface="Arial"/>
                <a:cs typeface="Arial"/>
                <a:sym typeface="Arial"/>
              </a:rPr>
              <a:t>HackOrbit</a:t>
            </a:r>
            <a:r>
              <a:rPr lang="en-US" sz="1400" b="0" i="0" u="none" strike="noStrike" cap="none">
                <a:solidFill>
                  <a:srgbClr val="000000"/>
                </a:solidFill>
                <a:latin typeface="Arial"/>
                <a:ea typeface="Arial"/>
                <a:cs typeface="Arial"/>
                <a:sym typeface="Arial"/>
              </a:rPr>
              <a:t>   </a:t>
            </a:r>
            <a:r>
              <a:rPr lang="en-US" sz="9605" b="0" i="0" u="none" strike="noStrike" cap="none">
                <a:solidFill>
                  <a:srgbClr val="009CFF"/>
                </a:solidFill>
                <a:latin typeface="Arial"/>
                <a:ea typeface="Arial"/>
                <a:cs typeface="Arial"/>
                <a:sym typeface="Arial"/>
              </a:rPr>
              <a:t>2025</a:t>
            </a:r>
            <a:endParaRPr sz="1400" b="0" i="0" u="none" strike="noStrike" cap="none">
              <a:solidFill>
                <a:srgbClr val="000000"/>
              </a:solidFill>
              <a:latin typeface="Arial"/>
              <a:ea typeface="Arial"/>
              <a:cs typeface="Arial"/>
              <a:sym typeface="Arial"/>
            </a:endParaRPr>
          </a:p>
        </p:txBody>
      </p:sp>
      <p:sp>
        <p:nvSpPr>
          <p:cNvPr id="91" name="Google Shape;91;p1"/>
          <p:cNvSpPr txBox="1"/>
          <p:nvPr/>
        </p:nvSpPr>
        <p:spPr>
          <a:xfrm>
            <a:off x="4626874" y="8528275"/>
            <a:ext cx="8357700" cy="784800"/>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Clr>
                <a:srgbClr val="000000"/>
              </a:buClr>
              <a:buSzPts val="5098"/>
              <a:buFont typeface="Arial"/>
              <a:buNone/>
            </a:pPr>
            <a:r>
              <a:rPr lang="en-US" sz="5098" b="1" i="0" u="none" strike="noStrike" cap="none">
                <a:solidFill>
                  <a:srgbClr val="D9D9D9"/>
                </a:solidFill>
                <a:latin typeface="Arial"/>
                <a:ea typeface="Arial"/>
                <a:cs typeface="Arial"/>
                <a:sym typeface="Arial"/>
              </a:rPr>
              <a:t>Team Name:</a:t>
            </a:r>
            <a:r>
              <a:rPr lang="en-US" sz="5098" b="1">
                <a:solidFill>
                  <a:srgbClr val="D9D9D9"/>
                </a:solidFill>
              </a:rPr>
              <a:t>”Wathcher”</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72" name="Google Shape;172;p9"/>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73" name="Google Shape;173;p9"/>
          <p:cNvPicPr preferRelativeResize="0"/>
          <p:nvPr/>
        </p:nvPicPr>
        <p:blipFill rotWithShape="1">
          <a:blip r:embed="rId5">
            <a:alphaModFix/>
          </a:blip>
          <a:srcRect/>
          <a:stretch/>
        </p:blipFill>
        <p:spPr>
          <a:xfrm rot="-10798857">
            <a:off x="4832696" y="2189493"/>
            <a:ext cx="8590832" cy="4810866"/>
          </a:xfrm>
          <a:prstGeom prst="rect">
            <a:avLst/>
          </a:prstGeom>
          <a:noFill/>
          <a:ln>
            <a:noFill/>
          </a:ln>
        </p:spPr>
      </p:pic>
      <p:sp>
        <p:nvSpPr>
          <p:cNvPr id="174" name="Google Shape;174;p9"/>
          <p:cNvSpPr txBox="1"/>
          <p:nvPr/>
        </p:nvSpPr>
        <p:spPr>
          <a:xfrm>
            <a:off x="3326647" y="3577605"/>
            <a:ext cx="11803723" cy="2812090"/>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Clr>
                <a:srgbClr val="000000"/>
              </a:buClr>
              <a:buSzPts val="19014"/>
              <a:buFont typeface="Arial"/>
              <a:buNone/>
            </a:pPr>
            <a:r>
              <a:rPr lang="en-US" sz="19014" b="1" i="0" u="none" strike="noStrike" cap="none">
                <a:solidFill>
                  <a:srgbClr val="FFFFFF"/>
                </a:solidFill>
                <a:latin typeface="Playfair Display"/>
                <a:ea typeface="Playfair Display"/>
                <a:cs typeface="Playfair Display"/>
                <a:sym typeface="Playfair Display"/>
              </a:rPr>
              <a:t>Thank you</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97" name="Google Shape;97;p2"/>
          <p:cNvSpPr/>
          <p:nvPr/>
        </p:nvSpPr>
        <p:spPr>
          <a:xfrm rot="-5400000">
            <a:off x="1549952" y="-446280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98" name="Google Shape;98;p2"/>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99" name="Google Shape;99;p2"/>
          <p:cNvSpPr txBox="1"/>
          <p:nvPr/>
        </p:nvSpPr>
        <p:spPr>
          <a:xfrm>
            <a:off x="2883865" y="-1249448"/>
            <a:ext cx="13368900" cy="3120600"/>
          </a:xfrm>
          <a:prstGeom prst="rect">
            <a:avLst/>
          </a:prstGeom>
          <a:noFill/>
          <a:ln>
            <a:noFill/>
          </a:ln>
        </p:spPr>
        <p:txBody>
          <a:bodyPr spcFirstLastPara="1" wrap="square" lIns="0" tIns="0" rIns="0" bIns="0" anchor="t" anchorCtr="0">
            <a:spAutoFit/>
          </a:bodyPr>
          <a:lstStyle/>
          <a:p>
            <a:pPr marL="0" lvl="0" indent="0" algn="ctr" rtl="0">
              <a:lnSpc>
                <a:spcPct val="109990"/>
              </a:lnSpc>
              <a:spcBef>
                <a:spcPts val="0"/>
              </a:spcBef>
              <a:spcAft>
                <a:spcPts val="0"/>
              </a:spcAft>
              <a:buClr>
                <a:schemeClr val="dk1"/>
              </a:buClr>
              <a:buSzPts val="6336"/>
              <a:buFont typeface="Arial"/>
              <a:buNone/>
            </a:pPr>
            <a:r>
              <a:rPr lang="en-US" sz="6336">
                <a:solidFill>
                  <a:schemeClr val="lt1"/>
                </a:solidFill>
              </a:rPr>
              <a:t> THEME &amp; PROBLEM STATEMENT</a:t>
            </a:r>
            <a:endParaRPr>
              <a:solidFill>
                <a:schemeClr val="dk1"/>
              </a:solidFill>
            </a:endParaRPr>
          </a:p>
          <a:p>
            <a:pPr marL="0" lvl="0" indent="0" algn="ctr" rtl="0">
              <a:lnSpc>
                <a:spcPct val="109990"/>
              </a:lnSpc>
              <a:spcBef>
                <a:spcPts val="0"/>
              </a:spcBef>
              <a:spcAft>
                <a:spcPts val="0"/>
              </a:spcAft>
              <a:buClr>
                <a:schemeClr val="dk1"/>
              </a:buClr>
              <a:buSzPts val="6336"/>
              <a:buFont typeface="Arial"/>
              <a:buNone/>
            </a:pPr>
            <a:endParaRPr sz="6336">
              <a:solidFill>
                <a:schemeClr val="lt1"/>
              </a:solidFill>
            </a:endParaRPr>
          </a:p>
          <a:p>
            <a:pPr marL="0" lvl="0" indent="0" algn="ctr" rtl="0">
              <a:lnSpc>
                <a:spcPct val="109990"/>
              </a:lnSpc>
              <a:spcBef>
                <a:spcPts val="0"/>
              </a:spcBef>
              <a:spcAft>
                <a:spcPts val="0"/>
              </a:spcAft>
              <a:buClr>
                <a:schemeClr val="dk1"/>
              </a:buClr>
              <a:buSzPts val="6336"/>
              <a:buFont typeface="Arial"/>
              <a:buNone/>
            </a:pPr>
            <a:endParaRPr sz="6336">
              <a:solidFill>
                <a:schemeClr val="lt1"/>
              </a:solidFill>
            </a:endParaRPr>
          </a:p>
        </p:txBody>
      </p:sp>
      <p:sp>
        <p:nvSpPr>
          <p:cNvPr id="100" name="Google Shape;100;p2"/>
          <p:cNvSpPr txBox="1"/>
          <p:nvPr/>
        </p:nvSpPr>
        <p:spPr>
          <a:xfrm>
            <a:off x="5118911" y="369246"/>
            <a:ext cx="8050200" cy="1371600"/>
          </a:xfrm>
          <a:prstGeom prst="rect">
            <a:avLst/>
          </a:prstGeom>
          <a:noFill/>
          <a:ln>
            <a:noFill/>
          </a:ln>
        </p:spPr>
        <p:txBody>
          <a:bodyPr spcFirstLastPara="1" wrap="square" lIns="0" tIns="0" rIns="0" bIns="0" anchor="t" anchorCtr="0">
            <a:spAutoFit/>
          </a:bodyPr>
          <a:lstStyle/>
          <a:p>
            <a:pPr marL="0" marR="0" lvl="0" indent="0" algn="ctr" rtl="0">
              <a:lnSpc>
                <a:spcPct val="111011"/>
              </a:lnSpc>
              <a:spcBef>
                <a:spcPts val="0"/>
              </a:spcBef>
              <a:spcAft>
                <a:spcPts val="0"/>
              </a:spcAft>
              <a:buClr>
                <a:srgbClr val="000000"/>
              </a:buClr>
              <a:buSzPts val="4223"/>
              <a:buFont typeface="Arial"/>
              <a:buNone/>
            </a:pPr>
            <a:r>
              <a:rPr lang="en-US" sz="4223" b="1" dirty="0" err="1">
                <a:solidFill>
                  <a:srgbClr val="D9D9D9"/>
                </a:solidFill>
                <a:latin typeface="Playfair Display"/>
                <a:ea typeface="Playfair Display"/>
                <a:cs typeface="Playfair Display"/>
                <a:sym typeface="Playfair Display"/>
              </a:rPr>
              <a:t>TripCraft</a:t>
            </a:r>
            <a:r>
              <a:rPr lang="en-US" sz="4223" b="1" dirty="0">
                <a:solidFill>
                  <a:srgbClr val="D9D9D9"/>
                </a:solidFill>
                <a:latin typeface="Playfair Display"/>
                <a:ea typeface="Playfair Display"/>
                <a:cs typeface="Playfair Display"/>
                <a:sym typeface="Playfair Display"/>
              </a:rPr>
              <a:t> AI: Your Personal Travel Maestro</a:t>
            </a:r>
            <a:endParaRPr sz="1400" b="0" i="0" u="none" strike="noStrike" cap="none" dirty="0">
              <a:solidFill>
                <a:srgbClr val="000000"/>
              </a:solidFill>
              <a:latin typeface="Arial"/>
              <a:ea typeface="Arial"/>
              <a:cs typeface="Arial"/>
              <a:sym typeface="Arial"/>
            </a:endParaRPr>
          </a:p>
        </p:txBody>
      </p:sp>
      <p:sp>
        <p:nvSpPr>
          <p:cNvPr id="101" name="Google Shape;101;p2"/>
          <p:cNvSpPr txBox="1"/>
          <p:nvPr/>
        </p:nvSpPr>
        <p:spPr>
          <a:xfrm>
            <a:off x="543602" y="2698750"/>
            <a:ext cx="17200800" cy="7840160"/>
          </a:xfrm>
          <a:prstGeom prst="rect">
            <a:avLst/>
          </a:prstGeom>
          <a:noFill/>
          <a:ln>
            <a:noFill/>
          </a:ln>
        </p:spPr>
        <p:txBody>
          <a:bodyPr spcFirstLastPara="1" wrap="square" lIns="0" tIns="0" rIns="0" bIns="0" anchor="t" anchorCtr="0">
            <a:spAutoFit/>
          </a:bodyPr>
          <a:lstStyle/>
          <a:p>
            <a:pPr marL="0" lvl="0" indent="0" algn="ctr" rtl="0">
              <a:lnSpc>
                <a:spcPct val="111011"/>
              </a:lnSpc>
              <a:spcBef>
                <a:spcPts val="0"/>
              </a:spcBef>
              <a:spcAft>
                <a:spcPts val="0"/>
              </a:spcAft>
              <a:buClr>
                <a:schemeClr val="dk1"/>
              </a:buClr>
              <a:buSzPts val="1100"/>
              <a:buFont typeface="Arial"/>
              <a:buNone/>
            </a:pPr>
            <a:r>
              <a:rPr lang="en-US" sz="3623" b="1" dirty="0">
                <a:solidFill>
                  <a:srgbClr val="D9D9D9"/>
                </a:solidFill>
                <a:latin typeface="Playfair Display"/>
                <a:ea typeface="Playfair Display"/>
                <a:cs typeface="Playfair Display"/>
                <a:sym typeface="Playfair Display"/>
              </a:rPr>
              <a:t>The Problem Statement: The Chaos of Modern Travel Planning</a:t>
            </a:r>
            <a:endParaRPr sz="3223" b="1" dirty="0">
              <a:solidFill>
                <a:srgbClr val="D9D9D9"/>
              </a:solidFill>
              <a:latin typeface="Playfair Display"/>
              <a:ea typeface="Playfair Display"/>
              <a:cs typeface="Playfair Display"/>
              <a:sym typeface="Playfair Display"/>
            </a:endParaRPr>
          </a:p>
          <a:p>
            <a:pPr marL="0" lvl="0" indent="0" algn="ctr" rtl="0">
              <a:lnSpc>
                <a:spcPct val="111011"/>
              </a:lnSpc>
              <a:spcBef>
                <a:spcPts val="0"/>
              </a:spcBef>
              <a:spcAft>
                <a:spcPts val="0"/>
              </a:spcAft>
              <a:buNone/>
            </a:pPr>
            <a:r>
              <a:rPr lang="en-US" sz="3600" b="1" dirty="0">
                <a:solidFill>
                  <a:srgbClr val="D9D9D9"/>
                </a:solidFill>
                <a:latin typeface="Playfair Display"/>
                <a:ea typeface="Playfair Display"/>
                <a:cs typeface="Playfair Display"/>
                <a:sym typeface="Playfair Display"/>
              </a:rPr>
              <a:t>Indian tourists face a fragmented and stressful planning experience</a:t>
            </a:r>
            <a:r>
              <a:rPr lang="en-US" sz="3223" b="1" dirty="0">
                <a:solidFill>
                  <a:srgbClr val="D9D9D9"/>
                </a:solidFill>
                <a:latin typeface="Playfair Display"/>
                <a:ea typeface="Playfair Display"/>
                <a:cs typeface="Playfair Display"/>
                <a:sym typeface="Playfair Display"/>
              </a:rPr>
              <a:t>:</a:t>
            </a:r>
          </a:p>
          <a:p>
            <a:pPr marL="0" lvl="0" indent="0" algn="ctr" rtl="0">
              <a:lnSpc>
                <a:spcPct val="111011"/>
              </a:lnSpc>
              <a:spcBef>
                <a:spcPts val="0"/>
              </a:spcBef>
              <a:spcAft>
                <a:spcPts val="0"/>
              </a:spcAft>
              <a:buNone/>
            </a:pPr>
            <a:endParaRPr sz="3223" b="1" dirty="0">
              <a:solidFill>
                <a:srgbClr val="D9D9D9"/>
              </a:solidFill>
              <a:latin typeface="Playfair Display"/>
              <a:ea typeface="Playfair Display"/>
              <a:cs typeface="Playfair Display"/>
              <a:sym typeface="Playfair Display"/>
            </a:endParaRPr>
          </a:p>
          <a:p>
            <a:pPr marL="457200" lvl="0" indent="0" algn="ctr" rtl="0">
              <a:lnSpc>
                <a:spcPct val="111011"/>
              </a:lnSpc>
              <a:spcBef>
                <a:spcPts val="0"/>
              </a:spcBef>
              <a:spcAft>
                <a:spcPts val="0"/>
              </a:spcAft>
              <a:buNone/>
            </a:pPr>
            <a:endParaRPr sz="3223" b="1" dirty="0">
              <a:solidFill>
                <a:srgbClr val="D9D9D9"/>
              </a:solidFill>
              <a:latin typeface="Playfair Display"/>
              <a:ea typeface="Playfair Display"/>
              <a:cs typeface="Playfair Display"/>
              <a:sym typeface="Playfair Display"/>
            </a:endParaRPr>
          </a:p>
          <a:p>
            <a:pPr marL="457200" lvl="0" indent="-433260" algn="just" rtl="0">
              <a:lnSpc>
                <a:spcPct val="111011"/>
              </a:lnSpc>
              <a:spcBef>
                <a:spcPts val="0"/>
              </a:spcBef>
              <a:spcAft>
                <a:spcPts val="0"/>
              </a:spcAft>
              <a:buClr>
                <a:srgbClr val="D9D9D9"/>
              </a:buClr>
              <a:buSzPts val="3223"/>
              <a:buFont typeface="Playfair Display"/>
              <a:buChar char="●"/>
            </a:pPr>
            <a:r>
              <a:rPr lang="en-US" sz="3223" b="1" dirty="0">
                <a:solidFill>
                  <a:srgbClr val="D9D9D9"/>
                </a:solidFill>
                <a:latin typeface="Playfair Display"/>
                <a:ea typeface="Playfair Display"/>
                <a:cs typeface="Playfair Display"/>
                <a:sym typeface="Playfair Display"/>
              </a:rPr>
              <a:t>Information Overload: Juggling dozens of websites and apps for flights, hotels, weather, and activities is time-consuming and overwhelming.</a:t>
            </a:r>
            <a:endParaRPr sz="3223" b="1" dirty="0">
              <a:solidFill>
                <a:srgbClr val="D9D9D9"/>
              </a:solidFill>
              <a:latin typeface="Playfair Display"/>
              <a:ea typeface="Playfair Display"/>
              <a:cs typeface="Playfair Display"/>
              <a:sym typeface="Playfair Display"/>
            </a:endParaRPr>
          </a:p>
          <a:p>
            <a:pPr marL="457200" lvl="0" indent="0" algn="just" rtl="0">
              <a:lnSpc>
                <a:spcPct val="111011"/>
              </a:lnSpc>
              <a:spcBef>
                <a:spcPts val="0"/>
              </a:spcBef>
              <a:spcAft>
                <a:spcPts val="0"/>
              </a:spcAft>
              <a:buNone/>
            </a:pPr>
            <a:endParaRPr sz="3223" b="1" dirty="0">
              <a:solidFill>
                <a:srgbClr val="D9D9D9"/>
              </a:solidFill>
              <a:latin typeface="Playfair Display"/>
              <a:ea typeface="Playfair Display"/>
              <a:cs typeface="Playfair Display"/>
              <a:sym typeface="Playfair Display"/>
            </a:endParaRPr>
          </a:p>
          <a:p>
            <a:pPr marL="457200" lvl="0" indent="-433260" algn="just" rtl="0">
              <a:lnSpc>
                <a:spcPct val="111011"/>
              </a:lnSpc>
              <a:spcBef>
                <a:spcPts val="0"/>
              </a:spcBef>
              <a:spcAft>
                <a:spcPts val="0"/>
              </a:spcAft>
              <a:buClr>
                <a:srgbClr val="D9D9D9"/>
              </a:buClr>
              <a:buSzPts val="3223"/>
              <a:buFont typeface="Playfair Display"/>
              <a:buChar char="●"/>
            </a:pPr>
            <a:r>
              <a:rPr lang="en-US" sz="3223" b="1" dirty="0">
                <a:solidFill>
                  <a:srgbClr val="D9D9D9"/>
                </a:solidFill>
                <a:latin typeface="Playfair Display"/>
                <a:ea typeface="Playfair Display"/>
                <a:cs typeface="Playfair Display"/>
                <a:sym typeface="Playfair Display"/>
              </a:rPr>
              <a:t>Static Itineraries: Pre-made plans are rigid. They don't adapt to real-time changes like bad weather, sudden closures, or a simple change of interest.</a:t>
            </a:r>
            <a:endParaRPr sz="3223" b="1" dirty="0">
              <a:solidFill>
                <a:srgbClr val="D9D9D9"/>
              </a:solidFill>
              <a:latin typeface="Playfair Display"/>
              <a:ea typeface="Playfair Display"/>
              <a:cs typeface="Playfair Display"/>
              <a:sym typeface="Playfair Display"/>
            </a:endParaRPr>
          </a:p>
          <a:p>
            <a:pPr marL="457200" lvl="0" indent="0" algn="just" rtl="0">
              <a:lnSpc>
                <a:spcPct val="111011"/>
              </a:lnSpc>
              <a:spcBef>
                <a:spcPts val="0"/>
              </a:spcBef>
              <a:spcAft>
                <a:spcPts val="0"/>
              </a:spcAft>
              <a:buNone/>
            </a:pPr>
            <a:endParaRPr sz="3223" b="1" dirty="0">
              <a:solidFill>
                <a:srgbClr val="D9D9D9"/>
              </a:solidFill>
              <a:latin typeface="Playfair Display"/>
              <a:ea typeface="Playfair Display"/>
              <a:cs typeface="Playfair Display"/>
              <a:sym typeface="Playfair Display"/>
            </a:endParaRPr>
          </a:p>
          <a:p>
            <a:pPr marL="457200" lvl="0" indent="-433260" algn="just" rtl="0">
              <a:lnSpc>
                <a:spcPct val="111011"/>
              </a:lnSpc>
              <a:spcBef>
                <a:spcPts val="0"/>
              </a:spcBef>
              <a:spcAft>
                <a:spcPts val="0"/>
              </a:spcAft>
              <a:buClr>
                <a:srgbClr val="D9D9D9"/>
              </a:buClr>
              <a:buSzPts val="3223"/>
              <a:buFont typeface="Playfair Display"/>
              <a:buChar char="●"/>
            </a:pPr>
            <a:r>
              <a:rPr lang="en-US" sz="3223" b="1" dirty="0">
                <a:solidFill>
                  <a:srgbClr val="D9D9D9"/>
                </a:solidFill>
                <a:latin typeface="Playfair Display"/>
                <a:ea typeface="Playfair Display"/>
                <a:cs typeface="Playfair Display"/>
                <a:sym typeface="Playfair Display"/>
              </a:rPr>
              <a:t>Complex Budgeting: Manually tracking expenses and optimizing costs across multiple categories is a significant headache, often leading to overspending.</a:t>
            </a:r>
            <a:endParaRPr sz="3223" b="1" dirty="0">
              <a:solidFill>
                <a:srgbClr val="D9D9D9"/>
              </a:solidFill>
              <a:latin typeface="Playfair Display"/>
              <a:ea typeface="Playfair Display"/>
              <a:cs typeface="Playfair Display"/>
              <a:sym typeface="Playfair Display"/>
            </a:endParaRPr>
          </a:p>
          <a:p>
            <a:pPr marL="0" lvl="0" indent="0" algn="ctr" rtl="0">
              <a:lnSpc>
                <a:spcPct val="111011"/>
              </a:lnSpc>
              <a:spcBef>
                <a:spcPts val="0"/>
              </a:spcBef>
              <a:spcAft>
                <a:spcPts val="0"/>
              </a:spcAft>
              <a:buClr>
                <a:schemeClr val="dk1"/>
              </a:buClr>
              <a:buSzPts val="1100"/>
              <a:buFont typeface="Arial"/>
              <a:buNone/>
            </a:pPr>
            <a:endParaRPr sz="3223" b="1" dirty="0">
              <a:solidFill>
                <a:srgbClr val="D9D9D9"/>
              </a:solidFill>
              <a:latin typeface="Playfair Display"/>
              <a:ea typeface="Playfair Display"/>
              <a:cs typeface="Playfair Display"/>
              <a:sym typeface="Playfair Display"/>
            </a:endParaRPr>
          </a:p>
          <a:p>
            <a:pPr marL="0" marR="0" lvl="0" indent="0" algn="ctr" rtl="0">
              <a:lnSpc>
                <a:spcPct val="111011"/>
              </a:lnSpc>
              <a:spcBef>
                <a:spcPts val="0"/>
              </a:spcBef>
              <a:spcAft>
                <a:spcPts val="0"/>
              </a:spcAft>
              <a:buClr>
                <a:srgbClr val="000000"/>
              </a:buClr>
              <a:buSzPts val="4223"/>
              <a:buFont typeface="Arial"/>
              <a:buNone/>
            </a:pPr>
            <a:endParaRPr sz="3223" b="1" dirty="0">
              <a:solidFill>
                <a:srgbClr val="D9D9D9"/>
              </a:solidFill>
              <a:latin typeface="Playfair Display"/>
              <a:ea typeface="Playfair Display"/>
              <a:cs typeface="Playfair Display"/>
              <a:sym typeface="Playfair Displa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5"/>
        <p:cNvGrpSpPr/>
        <p:nvPr/>
      </p:nvGrpSpPr>
      <p:grpSpPr>
        <a:xfrm>
          <a:off x="0" y="0"/>
          <a:ext cx="0" cy="0"/>
          <a:chOff x="0" y="0"/>
          <a:chExt cx="0" cy="0"/>
        </a:xfrm>
      </p:grpSpPr>
      <p:sp>
        <p:nvSpPr>
          <p:cNvPr id="106" name="Google Shape;106;p3"/>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07" name="Google Shape;107;p3"/>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08" name="Google Shape;108;p3"/>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109" name="Google Shape;109;p3"/>
          <p:cNvSpPr txBox="1"/>
          <p:nvPr/>
        </p:nvSpPr>
        <p:spPr>
          <a:xfrm>
            <a:off x="4148904" y="-1384206"/>
            <a:ext cx="9130800" cy="87150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5662" b="0" i="0" u="none" strike="noStrike" cap="none">
                <a:solidFill>
                  <a:srgbClr val="FFFFFF"/>
                </a:solidFill>
                <a:latin typeface="Arial"/>
                <a:ea typeface="Arial"/>
                <a:cs typeface="Arial"/>
                <a:sym typeface="Arial"/>
              </a:rPr>
              <a:t>PROPOSED SOLUTION</a:t>
            </a:r>
            <a:endParaRPr sz="1400" b="0" i="0" u="none" strike="noStrike" cap="none">
              <a:solidFill>
                <a:srgbClr val="000000"/>
              </a:solidFill>
              <a:latin typeface="Arial"/>
              <a:ea typeface="Arial"/>
              <a:cs typeface="Arial"/>
              <a:sym typeface="Arial"/>
            </a:endParaRPr>
          </a:p>
        </p:txBody>
      </p:sp>
      <p:sp>
        <p:nvSpPr>
          <p:cNvPr id="110" name="Google Shape;110;p3"/>
          <p:cNvSpPr txBox="1"/>
          <p:nvPr/>
        </p:nvSpPr>
        <p:spPr>
          <a:xfrm>
            <a:off x="4578606" y="253925"/>
            <a:ext cx="9130800" cy="649500"/>
          </a:xfrm>
          <a:prstGeom prst="rect">
            <a:avLst/>
          </a:prstGeom>
          <a:noFill/>
          <a:ln>
            <a:noFill/>
          </a:ln>
        </p:spPr>
        <p:txBody>
          <a:bodyPr spcFirstLastPara="1" wrap="square" lIns="0" tIns="0" rIns="0" bIns="0" anchor="t" anchorCtr="0">
            <a:spAutoFit/>
          </a:bodyPr>
          <a:lstStyle/>
          <a:p>
            <a:pPr marL="0" marR="0" lvl="0" indent="0" algn="just" rtl="0">
              <a:lnSpc>
                <a:spcPct val="111018"/>
              </a:lnSpc>
              <a:spcBef>
                <a:spcPts val="0"/>
              </a:spcBef>
              <a:spcAft>
                <a:spcPts val="0"/>
              </a:spcAft>
              <a:buClr>
                <a:srgbClr val="000000"/>
              </a:buClr>
              <a:buSzPts val="4220"/>
              <a:buFont typeface="Arial"/>
              <a:buNone/>
            </a:pPr>
            <a:r>
              <a:rPr lang="en-US" sz="4220" b="1">
                <a:solidFill>
                  <a:srgbClr val="D9D9D9"/>
                </a:solidFill>
                <a:latin typeface="Playfair Display"/>
                <a:ea typeface="Playfair Display"/>
                <a:cs typeface="Playfair Display"/>
                <a:sym typeface="Playfair Display"/>
              </a:rPr>
              <a:t>A Unified, Multi-Agent AI System</a:t>
            </a:r>
            <a:endParaRPr sz="1400" b="0" i="0" u="none" strike="noStrike" cap="none">
              <a:solidFill>
                <a:srgbClr val="000000"/>
              </a:solidFill>
              <a:latin typeface="Arial"/>
              <a:ea typeface="Arial"/>
              <a:cs typeface="Arial"/>
              <a:sym typeface="Arial"/>
            </a:endParaRPr>
          </a:p>
        </p:txBody>
      </p:sp>
      <p:sp>
        <p:nvSpPr>
          <p:cNvPr id="111" name="Google Shape;111;p3"/>
          <p:cNvSpPr txBox="1"/>
          <p:nvPr/>
        </p:nvSpPr>
        <p:spPr>
          <a:xfrm>
            <a:off x="177750" y="1752050"/>
            <a:ext cx="17932500" cy="9839232"/>
          </a:xfrm>
          <a:prstGeom prst="rect">
            <a:avLst/>
          </a:prstGeom>
          <a:noFill/>
          <a:ln>
            <a:noFill/>
          </a:ln>
        </p:spPr>
        <p:txBody>
          <a:bodyPr spcFirstLastPara="1" wrap="square" lIns="0" tIns="0" rIns="0" bIns="0" anchor="t" anchorCtr="0">
            <a:spAutoFit/>
          </a:bodyPr>
          <a:lstStyle/>
          <a:p>
            <a:pPr marL="0" lvl="0" indent="0" algn="just" rtl="0">
              <a:lnSpc>
                <a:spcPct val="111018"/>
              </a:lnSpc>
              <a:spcBef>
                <a:spcPts val="0"/>
              </a:spcBef>
              <a:spcAft>
                <a:spcPts val="0"/>
              </a:spcAft>
              <a:buClr>
                <a:schemeClr val="dk1"/>
              </a:buClr>
              <a:buSzPts val="1100"/>
              <a:buFont typeface="Arial"/>
              <a:buNone/>
            </a:pPr>
            <a:r>
              <a:rPr lang="en-US" sz="3200" b="1" dirty="0">
                <a:solidFill>
                  <a:srgbClr val="D9D9D9"/>
                </a:solidFill>
                <a:latin typeface="Playfair Display"/>
                <a:ea typeface="Playfair Display"/>
                <a:cs typeface="Playfair Display"/>
                <a:sym typeface="Playfair Display"/>
              </a:rPr>
              <a:t>Our solution is </a:t>
            </a:r>
            <a:r>
              <a:rPr lang="en-US" sz="3200" b="1" dirty="0" err="1">
                <a:solidFill>
                  <a:srgbClr val="D9D9D9"/>
                </a:solidFill>
                <a:latin typeface="Playfair Display"/>
                <a:ea typeface="Playfair Display"/>
                <a:cs typeface="Playfair Display"/>
                <a:sym typeface="Playfair Display"/>
              </a:rPr>
              <a:t>TripCraft</a:t>
            </a:r>
            <a:r>
              <a:rPr lang="en-US" sz="3200" b="1" dirty="0">
                <a:solidFill>
                  <a:srgbClr val="D9D9D9"/>
                </a:solidFill>
                <a:latin typeface="Playfair Display"/>
                <a:ea typeface="Playfair Display"/>
                <a:cs typeface="Playfair Display"/>
                <a:sym typeface="Playfair Display"/>
              </a:rPr>
              <a:t> AI, a smart travel agent built on a sophisticated multi-agent framework:</a:t>
            </a:r>
            <a:endParaRPr sz="320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Clr>
                <a:schemeClr val="dk1"/>
              </a:buClr>
              <a:buSzPts val="1100"/>
              <a:buFont typeface="Arial"/>
              <a:buNone/>
            </a:pPr>
            <a:endParaRPr sz="3200" b="1" dirty="0">
              <a:solidFill>
                <a:srgbClr val="D9D9D9"/>
              </a:solidFill>
              <a:latin typeface="Playfair Display"/>
              <a:ea typeface="Playfair Display"/>
              <a:cs typeface="Playfair Display"/>
              <a:sym typeface="Playfair Display"/>
            </a:endParaRPr>
          </a:p>
          <a:p>
            <a:pPr marL="457200" lvl="0" indent="-431800" algn="just" rtl="0">
              <a:lnSpc>
                <a:spcPct val="111018"/>
              </a:lnSpc>
              <a:spcBef>
                <a:spcPts val="0"/>
              </a:spcBef>
              <a:spcAft>
                <a:spcPts val="0"/>
              </a:spcAft>
              <a:buClr>
                <a:srgbClr val="D9D9D9"/>
              </a:buClr>
              <a:buSzPts val="3200"/>
              <a:buFont typeface="Playfair Display"/>
              <a:buChar char="●"/>
            </a:pPr>
            <a:r>
              <a:rPr lang="en-US" sz="3200" b="1" dirty="0">
                <a:solidFill>
                  <a:srgbClr val="D9D9D9"/>
                </a:solidFill>
                <a:latin typeface="Playfair Display"/>
                <a:ea typeface="Playfair Display"/>
                <a:cs typeface="Playfair Display"/>
                <a:sym typeface="Playfair Display"/>
              </a:rPr>
              <a:t>A Unified Platform: We provide a single point of contact for all travel needs, from initial ideation to on-the-ground assistance, eliminating the need for multiple apps.</a:t>
            </a:r>
            <a:endParaRPr sz="3200" b="1" dirty="0">
              <a:solidFill>
                <a:srgbClr val="D9D9D9"/>
              </a:solidFill>
              <a:latin typeface="Playfair Display"/>
              <a:ea typeface="Playfair Display"/>
              <a:cs typeface="Playfair Display"/>
              <a:sym typeface="Playfair Display"/>
            </a:endParaRPr>
          </a:p>
          <a:p>
            <a:pPr marL="457200" lvl="0" indent="0" algn="just" rtl="0">
              <a:lnSpc>
                <a:spcPct val="111018"/>
              </a:lnSpc>
              <a:spcBef>
                <a:spcPts val="0"/>
              </a:spcBef>
              <a:spcAft>
                <a:spcPts val="0"/>
              </a:spcAft>
              <a:buNone/>
            </a:pPr>
            <a:endParaRPr sz="3200" b="1" dirty="0">
              <a:solidFill>
                <a:srgbClr val="D9D9D9"/>
              </a:solidFill>
              <a:latin typeface="Playfair Display"/>
              <a:ea typeface="Playfair Display"/>
              <a:cs typeface="Playfair Display"/>
              <a:sym typeface="Playfair Display"/>
            </a:endParaRPr>
          </a:p>
          <a:p>
            <a:pPr marL="457200" lvl="0" indent="-431800" algn="just" rtl="0">
              <a:lnSpc>
                <a:spcPct val="111018"/>
              </a:lnSpc>
              <a:spcBef>
                <a:spcPts val="0"/>
              </a:spcBef>
              <a:spcAft>
                <a:spcPts val="0"/>
              </a:spcAft>
              <a:buClr>
                <a:srgbClr val="D9D9D9"/>
              </a:buClr>
              <a:buSzPts val="3200"/>
              <a:buFont typeface="Playfair Display"/>
              <a:buChar char="●"/>
            </a:pPr>
            <a:r>
              <a:rPr lang="en-US" sz="3200" b="1" dirty="0">
                <a:solidFill>
                  <a:srgbClr val="D9D9D9"/>
                </a:solidFill>
                <a:latin typeface="Playfair Display"/>
                <a:ea typeface="Playfair Display"/>
                <a:cs typeface="Playfair Display"/>
                <a:sym typeface="Playfair Display"/>
              </a:rPr>
              <a:t>Collaborative AI Agents: Instead of a single, monolithic AI, we use a team of specialized agents. Each agent is an expert in its domain (budgeting, weather, routing) and they work together under a central AI Orchestrator.</a:t>
            </a:r>
            <a:endParaRPr sz="3200" b="1" dirty="0">
              <a:solidFill>
                <a:srgbClr val="D9D9D9"/>
              </a:solidFill>
              <a:latin typeface="Playfair Display"/>
              <a:ea typeface="Playfair Display"/>
              <a:cs typeface="Playfair Display"/>
              <a:sym typeface="Playfair Display"/>
            </a:endParaRPr>
          </a:p>
          <a:p>
            <a:pPr marL="457200" lvl="0" indent="0" algn="just" rtl="0">
              <a:lnSpc>
                <a:spcPct val="111018"/>
              </a:lnSpc>
              <a:spcBef>
                <a:spcPts val="0"/>
              </a:spcBef>
              <a:spcAft>
                <a:spcPts val="0"/>
              </a:spcAft>
              <a:buNone/>
            </a:pPr>
            <a:endParaRPr sz="3200" b="1" dirty="0">
              <a:solidFill>
                <a:srgbClr val="D9D9D9"/>
              </a:solidFill>
              <a:latin typeface="Playfair Display"/>
              <a:ea typeface="Playfair Display"/>
              <a:cs typeface="Playfair Display"/>
              <a:sym typeface="Playfair Display"/>
            </a:endParaRPr>
          </a:p>
          <a:p>
            <a:pPr marL="457200" lvl="0" indent="-431800" algn="just" rtl="0">
              <a:lnSpc>
                <a:spcPct val="111018"/>
              </a:lnSpc>
              <a:spcBef>
                <a:spcPts val="0"/>
              </a:spcBef>
              <a:spcAft>
                <a:spcPts val="0"/>
              </a:spcAft>
              <a:buClr>
                <a:srgbClr val="D9D9D9"/>
              </a:buClr>
              <a:buSzPts val="3200"/>
              <a:buFont typeface="Playfair Display"/>
              <a:buChar char="●"/>
            </a:pPr>
            <a:r>
              <a:rPr lang="en-US" sz="3200" b="1" dirty="0">
                <a:solidFill>
                  <a:srgbClr val="D9D9D9"/>
                </a:solidFill>
                <a:latin typeface="Playfair Display"/>
                <a:ea typeface="Playfair Display"/>
                <a:cs typeface="Playfair Display"/>
                <a:sym typeface="Playfair Display"/>
              </a:rPr>
              <a:t>Hyper-Personalized Itinerary Generation: The system takes user inputs (destination, interests, budget) and crafts a geographically optimized, day-by-day plan using the power of </a:t>
            </a:r>
            <a:r>
              <a:rPr lang="en-US" sz="3200" b="1" dirty="0" err="1">
                <a:solidFill>
                  <a:srgbClr val="D9D9D9"/>
                </a:solidFill>
                <a:latin typeface="Playfair Display"/>
                <a:ea typeface="Playfair Display"/>
                <a:cs typeface="Playfair Display"/>
                <a:sym typeface="Playfair Display"/>
              </a:rPr>
              <a:t>LangChain</a:t>
            </a:r>
            <a:r>
              <a:rPr lang="en-US" sz="3200" b="1" dirty="0">
                <a:solidFill>
                  <a:srgbClr val="D9D9D9"/>
                </a:solidFill>
                <a:latin typeface="Playfair Display"/>
                <a:ea typeface="Playfair Display"/>
                <a:cs typeface="Playfair Display"/>
                <a:sym typeface="Playfair Display"/>
              </a:rPr>
              <a:t> and Llama 3.1 with an interactive user interface.</a:t>
            </a:r>
            <a:endParaRPr sz="3200" b="1" dirty="0">
              <a:solidFill>
                <a:srgbClr val="D9D9D9"/>
              </a:solidFill>
              <a:latin typeface="Playfair Display"/>
              <a:ea typeface="Playfair Display"/>
              <a:cs typeface="Playfair Display"/>
              <a:sym typeface="Playfair Display"/>
            </a:endParaRPr>
          </a:p>
          <a:p>
            <a:pPr marL="457200" lvl="0" indent="0" algn="just" rtl="0">
              <a:lnSpc>
                <a:spcPct val="111018"/>
              </a:lnSpc>
              <a:spcBef>
                <a:spcPts val="0"/>
              </a:spcBef>
              <a:spcAft>
                <a:spcPts val="0"/>
              </a:spcAft>
              <a:buNone/>
            </a:pPr>
            <a:endParaRPr sz="3200" b="1" dirty="0">
              <a:solidFill>
                <a:srgbClr val="D9D9D9"/>
              </a:solidFill>
              <a:latin typeface="Playfair Display"/>
              <a:ea typeface="Playfair Display"/>
              <a:cs typeface="Playfair Display"/>
              <a:sym typeface="Playfair Display"/>
            </a:endParaRPr>
          </a:p>
          <a:p>
            <a:pPr marL="457200" lvl="0" indent="-431800" algn="just" rtl="0">
              <a:lnSpc>
                <a:spcPct val="111018"/>
              </a:lnSpc>
              <a:spcBef>
                <a:spcPts val="0"/>
              </a:spcBef>
              <a:spcAft>
                <a:spcPts val="0"/>
              </a:spcAft>
              <a:buClr>
                <a:srgbClr val="D9D9D9"/>
              </a:buClr>
              <a:buSzPts val="3200"/>
              <a:buFont typeface="Playfair Display"/>
              <a:buChar char="●"/>
            </a:pPr>
            <a:r>
              <a:rPr lang="en-US" sz="3200" b="1" dirty="0">
                <a:solidFill>
                  <a:srgbClr val="D9D9D9"/>
                </a:solidFill>
                <a:latin typeface="Playfair Display"/>
                <a:ea typeface="Playfair Display"/>
                <a:cs typeface="Playfair Display"/>
                <a:sym typeface="Playfair Display"/>
              </a:rPr>
              <a:t>Dynamic &amp; Adaptive Planning: The itinerary is not just a "living document.“, users will can track and be able to readjust activities using drag and drop feature and a chatbot assisting </a:t>
            </a:r>
            <a:endParaRPr sz="320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Clr>
                <a:schemeClr val="dk1"/>
              </a:buClr>
              <a:buSzPts val="1100"/>
              <a:buFont typeface="Arial"/>
              <a:buNone/>
            </a:pPr>
            <a:r>
              <a:rPr lang="en-IN" sz="3200" b="1" dirty="0">
                <a:solidFill>
                  <a:srgbClr val="D9D9D9"/>
                </a:solidFill>
                <a:latin typeface="Playfair Display"/>
                <a:ea typeface="Playfair Display"/>
                <a:cs typeface="Playfair Display"/>
                <a:sym typeface="Playfair Display"/>
              </a:rPr>
              <a:t>     with user queries which has your travel plan as context. </a:t>
            </a:r>
            <a:endParaRPr sz="3200" b="1" dirty="0">
              <a:solidFill>
                <a:srgbClr val="D9D9D9"/>
              </a:solidFill>
              <a:latin typeface="Playfair Display"/>
              <a:ea typeface="Playfair Display"/>
              <a:cs typeface="Playfair Display"/>
              <a:sym typeface="Playfair Display"/>
            </a:endParaRPr>
          </a:p>
          <a:p>
            <a:pPr marL="0" marR="0" lvl="0" indent="0" algn="just" rtl="0">
              <a:lnSpc>
                <a:spcPct val="111018"/>
              </a:lnSpc>
              <a:spcBef>
                <a:spcPts val="0"/>
              </a:spcBef>
              <a:spcAft>
                <a:spcPts val="0"/>
              </a:spcAft>
              <a:buClr>
                <a:srgbClr val="000000"/>
              </a:buClr>
              <a:buSzPts val="4220"/>
              <a:buFont typeface="Arial"/>
              <a:buNone/>
            </a:pPr>
            <a:endParaRPr sz="3200" b="1" dirty="0">
              <a:solidFill>
                <a:srgbClr val="D9D9D9"/>
              </a:solidFill>
              <a:latin typeface="Playfair Display"/>
              <a:ea typeface="Playfair Display"/>
              <a:cs typeface="Playfair Display"/>
              <a:sym typeface="Playfair Displa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4"/>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17" name="Google Shape;117;p4"/>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18" name="Google Shape;118;p4"/>
          <p:cNvPicPr preferRelativeResize="0"/>
          <p:nvPr/>
        </p:nvPicPr>
        <p:blipFill rotWithShape="1">
          <a:blip r:embed="rId5">
            <a:alphaModFix/>
          </a:blip>
          <a:srcRect/>
          <a:stretch/>
        </p:blipFill>
        <p:spPr>
          <a:xfrm rot="-10798857">
            <a:off x="3943165" y="-670540"/>
            <a:ext cx="9765318" cy="5468578"/>
          </a:xfrm>
          <a:prstGeom prst="rect">
            <a:avLst/>
          </a:prstGeom>
          <a:noFill/>
          <a:ln>
            <a:noFill/>
          </a:ln>
        </p:spPr>
      </p:pic>
      <p:sp>
        <p:nvSpPr>
          <p:cNvPr id="119" name="Google Shape;119;p4"/>
          <p:cNvSpPr txBox="1"/>
          <p:nvPr/>
        </p:nvSpPr>
        <p:spPr>
          <a:xfrm>
            <a:off x="4578591" y="-1543668"/>
            <a:ext cx="9130800" cy="87150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5662" b="0" i="0" u="none" strike="noStrike" cap="none">
                <a:solidFill>
                  <a:srgbClr val="FFFFFF"/>
                </a:solidFill>
                <a:latin typeface="Arial"/>
                <a:ea typeface="Arial"/>
                <a:cs typeface="Arial"/>
                <a:sym typeface="Arial"/>
              </a:rPr>
              <a:t>FLOWCHART </a:t>
            </a:r>
            <a:endParaRPr sz="1400" b="0" i="0" u="none" strike="noStrike" cap="none">
              <a:solidFill>
                <a:srgbClr val="000000"/>
              </a:solidFill>
              <a:latin typeface="Arial"/>
              <a:ea typeface="Arial"/>
              <a:cs typeface="Arial"/>
              <a:sym typeface="Arial"/>
            </a:endParaRPr>
          </a:p>
        </p:txBody>
      </p:sp>
      <p:pic>
        <p:nvPicPr>
          <p:cNvPr id="120" name="Google Shape;120;p4"/>
          <p:cNvPicPr preferRelativeResize="0"/>
          <p:nvPr/>
        </p:nvPicPr>
        <p:blipFill>
          <a:blip r:embed="rId6">
            <a:alphaModFix/>
          </a:blip>
          <a:stretch>
            <a:fillRect/>
          </a:stretch>
        </p:blipFill>
        <p:spPr>
          <a:xfrm>
            <a:off x="2057400" y="1"/>
            <a:ext cx="14884400" cy="10287000"/>
          </a:xfrm>
          <a:prstGeom prst="rect">
            <a:avLst/>
          </a:prstGeom>
          <a:noFill/>
          <a:ln>
            <a:noFill/>
          </a:ln>
        </p:spPr>
      </p:pic>
      <p:sp>
        <p:nvSpPr>
          <p:cNvPr id="2" name="Google Shape;139;p5">
            <a:extLst>
              <a:ext uri="{FF2B5EF4-FFF2-40B4-BE49-F238E27FC236}">
                <a16:creationId xmlns:a16="http://schemas.microsoft.com/office/drawing/2014/main" id="{A580AB79-0483-512C-E466-8E79427B32C0}"/>
              </a:ext>
            </a:extLst>
          </p:cNvPr>
          <p:cNvSpPr txBox="1"/>
          <p:nvPr/>
        </p:nvSpPr>
        <p:spPr>
          <a:xfrm>
            <a:off x="3183849" y="10959163"/>
            <a:ext cx="12503150" cy="720838"/>
          </a:xfrm>
          <a:prstGeom prst="rect">
            <a:avLst/>
          </a:prstGeom>
          <a:noFill/>
          <a:ln>
            <a:noFill/>
          </a:ln>
        </p:spPr>
        <p:txBody>
          <a:bodyPr spcFirstLastPara="1" wrap="square" lIns="0" tIns="0" rIns="0" bIns="0" anchor="t" anchorCtr="0">
            <a:spAutoFit/>
          </a:bodyPr>
          <a:lstStyle/>
          <a:p>
            <a:pPr lvl="0" algn="ctr">
              <a:lnSpc>
                <a:spcPct val="111018"/>
              </a:lnSpc>
              <a:buSzPts val="4220"/>
            </a:pPr>
            <a:r>
              <a:rPr lang="en-US" sz="4220" b="1" dirty="0">
                <a:solidFill>
                  <a:srgbClr val="D9D9D9"/>
                </a:solidFill>
                <a:latin typeface="Playfair Display"/>
                <a:ea typeface="Playfair Display"/>
                <a:cs typeface="Playfair Display"/>
                <a:sym typeface="Playfair Display"/>
              </a:rPr>
              <a:t>Prototype Application Architecture</a:t>
            </a:r>
            <a:endParaRPr lang="en-US"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26" name="Google Shape;126;p6"/>
          <p:cNvSpPr/>
          <p:nvPr/>
        </p:nvSpPr>
        <p:spPr>
          <a:xfrm rot="-5400000">
            <a:off x="1718865"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27" name="Google Shape;127;p6"/>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28" name="Google Shape;128;p6"/>
          <p:cNvSpPr txBox="1"/>
          <p:nvPr/>
        </p:nvSpPr>
        <p:spPr>
          <a:xfrm>
            <a:off x="4832030" y="-1509773"/>
            <a:ext cx="9130800" cy="87150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5662" b="0" i="0" u="none" strike="noStrike" cap="none">
                <a:solidFill>
                  <a:srgbClr val="FFFFFF"/>
                </a:solidFill>
                <a:latin typeface="Arial"/>
                <a:ea typeface="Arial"/>
                <a:cs typeface="Arial"/>
                <a:sym typeface="Arial"/>
              </a:rPr>
              <a:t>FEATURES AND NOVELTY </a:t>
            </a:r>
            <a:endParaRPr sz="1400" b="0" i="0" u="none" strike="noStrike" cap="none">
              <a:solidFill>
                <a:srgbClr val="000000"/>
              </a:solidFill>
              <a:latin typeface="Arial"/>
              <a:ea typeface="Arial"/>
              <a:cs typeface="Arial"/>
              <a:sym typeface="Arial"/>
            </a:endParaRPr>
          </a:p>
        </p:txBody>
      </p:sp>
      <p:sp>
        <p:nvSpPr>
          <p:cNvPr id="129" name="Google Shape;129;p6"/>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30" name="Google Shape;130;p6"/>
          <p:cNvSpPr txBox="1"/>
          <p:nvPr/>
        </p:nvSpPr>
        <p:spPr>
          <a:xfrm>
            <a:off x="253421" y="1047896"/>
            <a:ext cx="18288000" cy="11185083"/>
          </a:xfrm>
          <a:prstGeom prst="rect">
            <a:avLst/>
          </a:prstGeom>
          <a:noFill/>
          <a:ln>
            <a:noFill/>
          </a:ln>
        </p:spPr>
        <p:txBody>
          <a:bodyPr spcFirstLastPara="1" wrap="square" lIns="91425" tIns="91425" rIns="91425" bIns="91425" anchor="t" anchorCtr="0">
            <a:spAutoFit/>
          </a:bodyPr>
          <a:lstStyle/>
          <a:p>
            <a:pPr lvl="0" algn="just" rtl="0">
              <a:lnSpc>
                <a:spcPct val="111018"/>
              </a:lnSpc>
              <a:spcBef>
                <a:spcPts val="0"/>
              </a:spcBef>
              <a:spcAft>
                <a:spcPts val="0"/>
              </a:spcAft>
            </a:pPr>
            <a:r>
              <a:rPr lang="en-US" sz="3220" b="1" dirty="0">
                <a:solidFill>
                  <a:srgbClr val="D9D9D9"/>
                </a:solidFill>
                <a:latin typeface="Playfair Display"/>
                <a:ea typeface="Playfair Display"/>
                <a:cs typeface="Playfair Display"/>
                <a:sym typeface="Playfair Display"/>
              </a:rPr>
              <a:t>1.Multi-Agent AI Orchestration :</a:t>
            </a:r>
          </a:p>
          <a:p>
            <a:pPr marL="514350" lvl="0" indent="-514350" algn="just" rtl="0">
              <a:lnSpc>
                <a:spcPct val="111018"/>
              </a:lnSpc>
              <a:spcBef>
                <a:spcPts val="0"/>
              </a:spcBef>
              <a:spcAft>
                <a:spcPts val="0"/>
              </a:spcAft>
              <a:buAutoNum type="arabicPeriod"/>
            </a:pPr>
            <a:endParaRPr sz="322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None/>
            </a:pPr>
            <a:r>
              <a:rPr lang="en-US" sz="3220" b="1" dirty="0">
                <a:solidFill>
                  <a:srgbClr val="D9D9D9"/>
                </a:solidFill>
                <a:latin typeface="Playfair Display"/>
                <a:ea typeface="Playfair Display"/>
                <a:cs typeface="Playfair Display"/>
                <a:sym typeface="Playfair Display"/>
              </a:rPr>
              <a:t>Our system's "brain" is not one model, but a team. The Itinerary Agent plans the route, the Budget Agent optimizes costs, the Weather Agent monitors conditions, and the Tracking Agent follows your progress. This specialized approach leads to more accurate and reliable results than a single general-purpose AI.</a:t>
            </a:r>
            <a:endParaRPr sz="322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None/>
            </a:pPr>
            <a:endParaRPr sz="322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None/>
            </a:pPr>
            <a:r>
              <a:rPr lang="en-US" sz="3220" b="1" dirty="0">
                <a:solidFill>
                  <a:srgbClr val="D9D9D9"/>
                </a:solidFill>
                <a:latin typeface="Playfair Display"/>
                <a:ea typeface="Playfair Display"/>
                <a:cs typeface="Playfair Display"/>
                <a:sym typeface="Playfair Display"/>
              </a:rPr>
              <a:t>2. Proactive Budget Intelligence for Chatbot Assistant:</a:t>
            </a:r>
          </a:p>
          <a:p>
            <a:pPr marL="0" lvl="0" indent="0" algn="just" rtl="0">
              <a:lnSpc>
                <a:spcPct val="111018"/>
              </a:lnSpc>
              <a:spcBef>
                <a:spcPts val="0"/>
              </a:spcBef>
              <a:spcAft>
                <a:spcPts val="0"/>
              </a:spcAft>
              <a:buNone/>
            </a:pPr>
            <a:endParaRPr sz="322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None/>
            </a:pPr>
            <a:r>
              <a:rPr lang="en-US" sz="3220" b="1" dirty="0">
                <a:solidFill>
                  <a:srgbClr val="D9D9D9"/>
                </a:solidFill>
                <a:latin typeface="Playfair Display"/>
                <a:ea typeface="Playfair Display"/>
                <a:cs typeface="Playfair Display"/>
                <a:sym typeface="Playfair Display"/>
              </a:rPr>
              <a:t>Our Budget Agent does more than just track spending. It performs real-time cost analysis, suggests more affordable yet highly-rated alternatives for dining or activities, and helps you reallocate funds if you overspend in one area.</a:t>
            </a:r>
            <a:endParaRPr sz="322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None/>
            </a:pPr>
            <a:endParaRPr sz="322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None/>
            </a:pPr>
            <a:r>
              <a:rPr lang="en-US" sz="3220" b="1" dirty="0">
                <a:solidFill>
                  <a:srgbClr val="D9D9D9"/>
                </a:solidFill>
                <a:latin typeface="Playfair Display"/>
                <a:ea typeface="Playfair Display"/>
                <a:cs typeface="Playfair Display"/>
                <a:sym typeface="Playfair Display"/>
              </a:rPr>
              <a:t>3. Deep Contextual Awareness:</a:t>
            </a:r>
          </a:p>
          <a:p>
            <a:pPr marL="0" lvl="0" indent="0" algn="just" rtl="0">
              <a:lnSpc>
                <a:spcPct val="111018"/>
              </a:lnSpc>
              <a:spcBef>
                <a:spcPts val="0"/>
              </a:spcBef>
              <a:spcAft>
                <a:spcPts val="0"/>
              </a:spcAft>
              <a:buNone/>
            </a:pPr>
            <a:endParaRPr sz="322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None/>
            </a:pPr>
            <a:r>
              <a:rPr lang="en-US" sz="3220" b="1" dirty="0">
                <a:solidFill>
                  <a:srgbClr val="D9D9D9"/>
                </a:solidFill>
                <a:latin typeface="Playfair Display"/>
                <a:ea typeface="Playfair Display"/>
                <a:cs typeface="Playfair Display"/>
                <a:sym typeface="Playfair Display"/>
              </a:rPr>
              <a:t>Powered by </a:t>
            </a:r>
            <a:r>
              <a:rPr lang="en-US" sz="3220" b="1" dirty="0" err="1">
                <a:solidFill>
                  <a:srgbClr val="D9D9D9"/>
                </a:solidFill>
                <a:latin typeface="Playfair Display"/>
                <a:ea typeface="Playfair Display"/>
                <a:cs typeface="Playfair Display"/>
                <a:sym typeface="Playfair Display"/>
              </a:rPr>
              <a:t>ConversationBufferWindowMemory</a:t>
            </a:r>
            <a:r>
              <a:rPr lang="en-US" sz="3220" b="1" dirty="0">
                <a:solidFill>
                  <a:srgbClr val="D9D9D9"/>
                </a:solidFill>
                <a:latin typeface="Playfair Display"/>
                <a:ea typeface="Playfair Display"/>
                <a:cs typeface="Playfair Display"/>
                <a:sym typeface="Playfair Display"/>
              </a:rPr>
              <a:t>, the chatbot remembers your preferences not just in one session, but across your entire planning process. It learns that you prefer historical sites over nightlife and uses this context to refine all future suggestions.</a:t>
            </a:r>
            <a:endParaRPr sz="322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None/>
            </a:pPr>
            <a:endParaRPr sz="322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None/>
            </a:pPr>
            <a:endParaRPr sz="3220" b="1" dirty="0">
              <a:solidFill>
                <a:srgbClr val="D9D9D9"/>
              </a:solidFill>
              <a:latin typeface="Playfair Display"/>
              <a:ea typeface="Playfair Display"/>
              <a:cs typeface="Playfair Display"/>
              <a:sym typeface="Playfair Displa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36" name="Google Shape;136;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37" name="Google Shape;137;p5"/>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38" name="Google Shape;138;p5"/>
          <p:cNvSpPr txBox="1"/>
          <p:nvPr/>
        </p:nvSpPr>
        <p:spPr>
          <a:xfrm>
            <a:off x="4578605" y="-805778"/>
            <a:ext cx="9130800" cy="87150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5662" b="0" i="0" u="none" strike="noStrike" cap="none">
                <a:solidFill>
                  <a:srgbClr val="FFFFFF"/>
                </a:solidFill>
                <a:latin typeface="Arial"/>
                <a:ea typeface="Arial"/>
                <a:cs typeface="Arial"/>
                <a:sym typeface="Arial"/>
              </a:rPr>
              <a:t>FLOWCHART / DIAGRAM</a:t>
            </a:r>
            <a:endParaRPr sz="1400" b="0" i="0" u="none" strike="noStrike" cap="none">
              <a:solidFill>
                <a:srgbClr val="000000"/>
              </a:solidFill>
              <a:latin typeface="Arial"/>
              <a:ea typeface="Arial"/>
              <a:cs typeface="Arial"/>
              <a:sym typeface="Arial"/>
            </a:endParaRPr>
          </a:p>
        </p:txBody>
      </p:sp>
      <p:sp>
        <p:nvSpPr>
          <p:cNvPr id="139" name="Google Shape;139;p5"/>
          <p:cNvSpPr txBox="1"/>
          <p:nvPr/>
        </p:nvSpPr>
        <p:spPr>
          <a:xfrm>
            <a:off x="968719" y="4467183"/>
            <a:ext cx="16350562" cy="1639873"/>
          </a:xfrm>
          <a:prstGeom prst="rect">
            <a:avLst/>
          </a:prstGeom>
          <a:noFill/>
          <a:ln>
            <a:noFill/>
          </a:ln>
        </p:spPr>
        <p:txBody>
          <a:bodyPr spcFirstLastPara="1" wrap="square" lIns="0" tIns="0" rIns="0" bIns="0" anchor="t" anchorCtr="0">
            <a:spAutoFit/>
          </a:bodyPr>
          <a:lstStyle/>
          <a:p>
            <a:pPr lvl="0" algn="ctr">
              <a:lnSpc>
                <a:spcPct val="111018"/>
              </a:lnSpc>
              <a:buSzPts val="4220"/>
            </a:pPr>
            <a:r>
              <a:rPr lang="en-US" sz="3200" b="1" dirty="0">
                <a:solidFill>
                  <a:srgbClr val="D9D9D9"/>
                </a:solidFill>
                <a:latin typeface="Playfair Display"/>
                <a:ea typeface="Playfair Display"/>
                <a:cs typeface="Playfair Display"/>
                <a:sym typeface="Playfair Display"/>
              </a:rPr>
              <a:t>The live tracking feature  will show your journey’s summary alongside a Trip progress bar which will show the activities completed so far as shown in the in the UI.</a:t>
            </a:r>
          </a:p>
          <a:p>
            <a:pPr lvl="0" algn="ctr">
              <a:lnSpc>
                <a:spcPct val="111018"/>
              </a:lnSpc>
              <a:buSzPts val="4220"/>
            </a:pPr>
            <a:r>
              <a:rPr lang="en-US" sz="3200" b="1" dirty="0">
                <a:solidFill>
                  <a:srgbClr val="D9D9D9"/>
                </a:solidFill>
                <a:latin typeface="Playfair Display"/>
                <a:ea typeface="Playfair Display"/>
                <a:cs typeface="Playfair Display"/>
                <a:sym typeface="Playfair Display"/>
              </a:rPr>
              <a:t>(the actual UI might be different ,this is just for demonstration purpose)</a:t>
            </a:r>
          </a:p>
        </p:txBody>
      </p:sp>
      <p:pic>
        <p:nvPicPr>
          <p:cNvPr id="5" name="Picture 4">
            <a:extLst>
              <a:ext uri="{FF2B5EF4-FFF2-40B4-BE49-F238E27FC236}">
                <a16:creationId xmlns:a16="http://schemas.microsoft.com/office/drawing/2014/main" id="{16563886-4098-F7AD-D0AD-1C0322D02F46}"/>
              </a:ext>
            </a:extLst>
          </p:cNvPr>
          <p:cNvPicPr>
            <a:picLocks noChangeAspect="1"/>
          </p:cNvPicPr>
          <p:nvPr/>
        </p:nvPicPr>
        <p:blipFill>
          <a:blip r:embed="rId6"/>
          <a:stretch>
            <a:fillRect/>
          </a:stretch>
        </p:blipFill>
        <p:spPr>
          <a:xfrm>
            <a:off x="3773443" y="1945347"/>
            <a:ext cx="9935962" cy="1609950"/>
          </a:xfrm>
          <a:prstGeom prst="rect">
            <a:avLst/>
          </a:prstGeom>
        </p:spPr>
      </p:pic>
      <p:pic>
        <p:nvPicPr>
          <p:cNvPr id="7" name="Picture 6">
            <a:extLst>
              <a:ext uri="{FF2B5EF4-FFF2-40B4-BE49-F238E27FC236}">
                <a16:creationId xmlns:a16="http://schemas.microsoft.com/office/drawing/2014/main" id="{1F5C8D35-0E4C-7D8D-C3B1-AFCE9C7525D0}"/>
              </a:ext>
            </a:extLst>
          </p:cNvPr>
          <p:cNvPicPr>
            <a:picLocks noChangeAspect="1"/>
          </p:cNvPicPr>
          <p:nvPr/>
        </p:nvPicPr>
        <p:blipFill>
          <a:blip r:embed="rId7"/>
          <a:stretch>
            <a:fillRect/>
          </a:stretch>
        </p:blipFill>
        <p:spPr>
          <a:xfrm>
            <a:off x="5357284" y="7018942"/>
            <a:ext cx="7573432" cy="2248214"/>
          </a:xfrm>
          <a:prstGeom prst="rect">
            <a:avLst/>
          </a:prstGeom>
        </p:spPr>
      </p:pic>
      <p:sp>
        <p:nvSpPr>
          <p:cNvPr id="8" name="Google Shape;139;p5">
            <a:extLst>
              <a:ext uri="{FF2B5EF4-FFF2-40B4-BE49-F238E27FC236}">
                <a16:creationId xmlns:a16="http://schemas.microsoft.com/office/drawing/2014/main" id="{2A3C4396-3328-AA7A-AFAD-05C162119E15}"/>
              </a:ext>
            </a:extLst>
          </p:cNvPr>
          <p:cNvSpPr txBox="1"/>
          <p:nvPr/>
        </p:nvSpPr>
        <p:spPr>
          <a:xfrm>
            <a:off x="968719" y="9823904"/>
            <a:ext cx="16350562" cy="1639873"/>
          </a:xfrm>
          <a:prstGeom prst="rect">
            <a:avLst/>
          </a:prstGeom>
          <a:noFill/>
          <a:ln>
            <a:noFill/>
          </a:ln>
        </p:spPr>
        <p:txBody>
          <a:bodyPr spcFirstLastPara="1" wrap="square" lIns="0" tIns="0" rIns="0" bIns="0" anchor="t" anchorCtr="0">
            <a:spAutoFit/>
          </a:bodyPr>
          <a:lstStyle/>
          <a:p>
            <a:pPr lvl="0" algn="ctr">
              <a:lnSpc>
                <a:spcPct val="111018"/>
              </a:lnSpc>
              <a:buSzPts val="4220"/>
            </a:pPr>
            <a:r>
              <a:rPr lang="en-US" sz="3200" b="1" dirty="0">
                <a:solidFill>
                  <a:srgbClr val="D9D9D9"/>
                </a:solidFill>
                <a:latin typeface="Playfair Display"/>
                <a:ea typeface="Playfair Display"/>
                <a:cs typeface="Playfair Display"/>
                <a:sym typeface="Playfair Display"/>
              </a:rPr>
              <a:t>The Itinerary card will show appropriate time to visit with cost estimation and apart from that a bonus feature i.e. a tip for a particular activity ensuring the destination awareness for tourists.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46" name="Google Shape;146;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47" name="Google Shape;147;p8"/>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48" name="Google Shape;148;p8"/>
          <p:cNvSpPr txBox="1"/>
          <p:nvPr/>
        </p:nvSpPr>
        <p:spPr>
          <a:xfrm>
            <a:off x="4578591" y="-871493"/>
            <a:ext cx="9130800" cy="87150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5662">
                <a:solidFill>
                  <a:srgbClr val="FFFFFF"/>
                </a:solidFill>
              </a:rPr>
              <a:t>AI TECHSTACK</a:t>
            </a:r>
            <a:endParaRPr sz="1400" b="0" i="0" u="none" strike="noStrike" cap="none">
              <a:solidFill>
                <a:srgbClr val="000000"/>
              </a:solidFill>
              <a:latin typeface="Arial"/>
              <a:ea typeface="Arial"/>
              <a:cs typeface="Arial"/>
              <a:sym typeface="Arial"/>
            </a:endParaRPr>
          </a:p>
        </p:txBody>
      </p:sp>
      <p:sp>
        <p:nvSpPr>
          <p:cNvPr id="149" name="Google Shape;149;p8"/>
          <p:cNvSpPr txBox="1"/>
          <p:nvPr/>
        </p:nvSpPr>
        <p:spPr>
          <a:xfrm>
            <a:off x="539700" y="1212175"/>
            <a:ext cx="17208600" cy="9839232"/>
          </a:xfrm>
          <a:prstGeom prst="rect">
            <a:avLst/>
          </a:prstGeom>
          <a:noFill/>
          <a:ln>
            <a:noFill/>
          </a:ln>
        </p:spPr>
        <p:txBody>
          <a:bodyPr spcFirstLastPara="1" wrap="square" lIns="0" tIns="0" rIns="0" bIns="0" anchor="t" anchorCtr="0">
            <a:spAutoFit/>
          </a:bodyPr>
          <a:lstStyle/>
          <a:p>
            <a:pPr marL="0" lvl="0" indent="0" algn="just" rtl="0">
              <a:lnSpc>
                <a:spcPct val="111018"/>
              </a:lnSpc>
              <a:spcBef>
                <a:spcPts val="0"/>
              </a:spcBef>
              <a:spcAft>
                <a:spcPts val="0"/>
              </a:spcAft>
              <a:buClr>
                <a:schemeClr val="dk1"/>
              </a:buClr>
              <a:buSzPts val="1100"/>
              <a:buFont typeface="Arial"/>
              <a:buNone/>
            </a:pPr>
            <a:r>
              <a:rPr lang="en-US" sz="3200" b="1" dirty="0">
                <a:solidFill>
                  <a:srgbClr val="D9D9D9"/>
                </a:solidFill>
                <a:latin typeface="Playfair Display"/>
                <a:ea typeface="Playfair Display"/>
                <a:cs typeface="Playfair Display"/>
                <a:sym typeface="Playfair Display"/>
              </a:rPr>
              <a:t>We've made specific technology choices to build a superior solution:</a:t>
            </a:r>
            <a:endParaRPr sz="3200" b="1" dirty="0">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Clr>
                <a:schemeClr val="dk1"/>
              </a:buClr>
              <a:buSzPts val="1100"/>
              <a:buFont typeface="Arial"/>
              <a:buNone/>
            </a:pPr>
            <a:endParaRPr sz="3200" b="1" dirty="0">
              <a:solidFill>
                <a:srgbClr val="D9D9D9"/>
              </a:solidFill>
              <a:latin typeface="Playfair Display"/>
              <a:ea typeface="Playfair Display"/>
              <a:cs typeface="Playfair Display"/>
              <a:sym typeface="Playfair Display"/>
            </a:endParaRPr>
          </a:p>
          <a:p>
            <a:pPr marL="457200" lvl="0" indent="-431800" algn="just" rtl="0">
              <a:lnSpc>
                <a:spcPct val="111018"/>
              </a:lnSpc>
              <a:spcBef>
                <a:spcPts val="0"/>
              </a:spcBef>
              <a:spcAft>
                <a:spcPts val="0"/>
              </a:spcAft>
              <a:buClr>
                <a:srgbClr val="D9D9D9"/>
              </a:buClr>
              <a:buSzPts val="3200"/>
              <a:buFont typeface="Playfair Display"/>
              <a:buChar char="●"/>
            </a:pPr>
            <a:r>
              <a:rPr lang="en-US" sz="3200" b="1" dirty="0">
                <a:solidFill>
                  <a:srgbClr val="D9D9D9"/>
                </a:solidFill>
                <a:latin typeface="Playfair Display"/>
                <a:ea typeface="Playfair Display"/>
                <a:cs typeface="Playfair Display"/>
                <a:sym typeface="Playfair Display"/>
              </a:rPr>
              <a:t>Fast Inference with </a:t>
            </a:r>
            <a:r>
              <a:rPr lang="en-US" sz="3200" b="1" dirty="0" err="1">
                <a:solidFill>
                  <a:srgbClr val="D9D9D9"/>
                </a:solidFill>
                <a:latin typeface="Playfair Display"/>
                <a:ea typeface="Playfair Display"/>
                <a:cs typeface="Playfair Display"/>
                <a:sym typeface="Playfair Display"/>
              </a:rPr>
              <a:t>Groq</a:t>
            </a:r>
            <a:r>
              <a:rPr lang="en-US" sz="3200" b="1" dirty="0">
                <a:solidFill>
                  <a:srgbClr val="D9D9D9"/>
                </a:solidFill>
                <a:latin typeface="Playfair Display"/>
                <a:ea typeface="Playfair Display"/>
                <a:cs typeface="Playfair Display"/>
                <a:sym typeface="Playfair Display"/>
              </a:rPr>
              <a:t>:</a:t>
            </a:r>
            <a:endParaRPr sz="3200" b="1" dirty="0">
              <a:solidFill>
                <a:srgbClr val="D9D9D9"/>
              </a:solidFill>
              <a:latin typeface="Playfair Display"/>
              <a:ea typeface="Playfair Display"/>
              <a:cs typeface="Playfair Display"/>
              <a:sym typeface="Playfair Display"/>
            </a:endParaRPr>
          </a:p>
          <a:p>
            <a:pPr marL="457200" lvl="0" indent="0" algn="just" rtl="0">
              <a:lnSpc>
                <a:spcPct val="111018"/>
              </a:lnSpc>
              <a:spcBef>
                <a:spcPts val="0"/>
              </a:spcBef>
              <a:spcAft>
                <a:spcPts val="0"/>
              </a:spcAft>
              <a:buNone/>
            </a:pPr>
            <a:r>
              <a:rPr lang="en-US" sz="3200" b="1" dirty="0">
                <a:solidFill>
                  <a:srgbClr val="D9D9D9"/>
                </a:solidFill>
                <a:latin typeface="Playfair Display"/>
                <a:ea typeface="Playfair Display"/>
                <a:cs typeface="Playfair Display"/>
                <a:sym typeface="Playfair Display"/>
              </a:rPr>
              <a:t>User interaction needs to be real-time. By leveraging the </a:t>
            </a:r>
            <a:r>
              <a:rPr lang="en-US" sz="3200" b="1" dirty="0" err="1">
                <a:solidFill>
                  <a:srgbClr val="D9D9D9"/>
                </a:solidFill>
                <a:latin typeface="Playfair Display"/>
                <a:ea typeface="Playfair Display"/>
                <a:cs typeface="Playfair Display"/>
                <a:sym typeface="Playfair Display"/>
              </a:rPr>
              <a:t>Groq</a:t>
            </a:r>
            <a:r>
              <a:rPr lang="en-US" sz="3200" b="1" dirty="0">
                <a:solidFill>
                  <a:srgbClr val="D9D9D9"/>
                </a:solidFill>
                <a:latin typeface="Playfair Display"/>
                <a:ea typeface="Playfair Display"/>
                <a:cs typeface="Playfair Display"/>
                <a:sym typeface="Playfair Display"/>
              </a:rPr>
              <a:t> API with Llama 3.1 8B, we achieve near-instantaneous responses. This makes the conversational experience smooth and natural, unlike slower, traditional API calls.</a:t>
            </a:r>
            <a:endParaRPr sz="3200" b="1" dirty="0">
              <a:solidFill>
                <a:srgbClr val="D9D9D9"/>
              </a:solidFill>
              <a:latin typeface="Playfair Display"/>
              <a:ea typeface="Playfair Display"/>
              <a:cs typeface="Playfair Display"/>
              <a:sym typeface="Playfair Display"/>
            </a:endParaRPr>
          </a:p>
          <a:p>
            <a:pPr marL="457200" lvl="0" indent="0" algn="just" rtl="0">
              <a:lnSpc>
                <a:spcPct val="111018"/>
              </a:lnSpc>
              <a:spcBef>
                <a:spcPts val="0"/>
              </a:spcBef>
              <a:spcAft>
                <a:spcPts val="0"/>
              </a:spcAft>
              <a:buNone/>
            </a:pPr>
            <a:endParaRPr sz="3200" b="1" dirty="0">
              <a:solidFill>
                <a:srgbClr val="D9D9D9"/>
              </a:solidFill>
              <a:latin typeface="Playfair Display"/>
              <a:ea typeface="Playfair Display"/>
              <a:cs typeface="Playfair Display"/>
              <a:sym typeface="Playfair Display"/>
            </a:endParaRPr>
          </a:p>
          <a:p>
            <a:pPr marL="457200" lvl="0" indent="-431800" algn="just" rtl="0">
              <a:lnSpc>
                <a:spcPct val="111018"/>
              </a:lnSpc>
              <a:spcBef>
                <a:spcPts val="0"/>
              </a:spcBef>
              <a:spcAft>
                <a:spcPts val="0"/>
              </a:spcAft>
              <a:buClr>
                <a:srgbClr val="D9D9D9"/>
              </a:buClr>
              <a:buSzPts val="3200"/>
              <a:buFont typeface="Playfair Display"/>
              <a:buChar char="●"/>
            </a:pPr>
            <a:r>
              <a:rPr lang="en-US" sz="3200" b="1" dirty="0">
                <a:solidFill>
                  <a:srgbClr val="D9D9D9"/>
                </a:solidFill>
                <a:latin typeface="Playfair Display"/>
                <a:ea typeface="Playfair Display"/>
                <a:cs typeface="Playfair Display"/>
                <a:sym typeface="Playfair Display"/>
              </a:rPr>
              <a:t>Structured &amp; Reliable Outputs with </a:t>
            </a:r>
            <a:r>
              <a:rPr lang="en-US" sz="3200" b="1" dirty="0" err="1">
                <a:solidFill>
                  <a:srgbClr val="D9D9D9"/>
                </a:solidFill>
                <a:latin typeface="Playfair Display"/>
                <a:ea typeface="Playfair Display"/>
                <a:cs typeface="Playfair Display"/>
                <a:sym typeface="Playfair Display"/>
              </a:rPr>
              <a:t>LangChain</a:t>
            </a:r>
            <a:r>
              <a:rPr lang="en-US" sz="3200" b="1" dirty="0">
                <a:solidFill>
                  <a:srgbClr val="D9D9D9"/>
                </a:solidFill>
                <a:latin typeface="Playfair Display"/>
                <a:ea typeface="Playfair Display"/>
                <a:cs typeface="Playfair Display"/>
                <a:sym typeface="Playfair Display"/>
              </a:rPr>
              <a:t>:</a:t>
            </a:r>
            <a:endParaRPr sz="3200" b="1" dirty="0">
              <a:solidFill>
                <a:srgbClr val="D9D9D9"/>
              </a:solidFill>
              <a:latin typeface="Playfair Display"/>
              <a:ea typeface="Playfair Display"/>
              <a:cs typeface="Playfair Display"/>
              <a:sym typeface="Playfair Display"/>
            </a:endParaRPr>
          </a:p>
          <a:p>
            <a:pPr marL="457200" lvl="0" indent="0" algn="just" rtl="0">
              <a:lnSpc>
                <a:spcPct val="111018"/>
              </a:lnSpc>
              <a:spcBef>
                <a:spcPts val="0"/>
              </a:spcBef>
              <a:spcAft>
                <a:spcPts val="0"/>
              </a:spcAft>
              <a:buNone/>
            </a:pPr>
            <a:r>
              <a:rPr lang="en-US" sz="3200" b="1" dirty="0">
                <a:solidFill>
                  <a:srgbClr val="D9D9D9"/>
                </a:solidFill>
                <a:latin typeface="Playfair Display"/>
                <a:ea typeface="Playfair Display"/>
                <a:cs typeface="Playfair Display"/>
                <a:sym typeface="Playfair Display"/>
              </a:rPr>
              <a:t>A key failure of many AI bots is unpredictable or malformed output. We use </a:t>
            </a:r>
            <a:r>
              <a:rPr lang="en-US" sz="3200" b="1" dirty="0" err="1">
                <a:solidFill>
                  <a:srgbClr val="D9D9D9"/>
                </a:solidFill>
                <a:latin typeface="Playfair Display"/>
                <a:ea typeface="Playfair Display"/>
                <a:cs typeface="Playfair Display"/>
                <a:sym typeface="Playfair Display"/>
              </a:rPr>
              <a:t>LangChain's</a:t>
            </a:r>
            <a:r>
              <a:rPr lang="en-US" sz="3200" b="1" dirty="0">
                <a:solidFill>
                  <a:srgbClr val="D9D9D9"/>
                </a:solidFill>
                <a:latin typeface="Playfair Display"/>
                <a:ea typeface="Playfair Display"/>
                <a:cs typeface="Playfair Display"/>
                <a:sym typeface="Playfair Display"/>
              </a:rPr>
              <a:t> structured output schemas to force the LLM to generate clean, predictable JSON data every time, ensuring our application remains robust and error-free.</a:t>
            </a:r>
            <a:endParaRPr sz="3200" b="1" dirty="0">
              <a:solidFill>
                <a:srgbClr val="D9D9D9"/>
              </a:solidFill>
              <a:latin typeface="Playfair Display"/>
              <a:ea typeface="Playfair Display"/>
              <a:cs typeface="Playfair Display"/>
              <a:sym typeface="Playfair Display"/>
            </a:endParaRPr>
          </a:p>
          <a:p>
            <a:pPr marL="457200" lvl="0" indent="0" algn="just" rtl="0">
              <a:lnSpc>
                <a:spcPct val="111018"/>
              </a:lnSpc>
              <a:spcBef>
                <a:spcPts val="0"/>
              </a:spcBef>
              <a:spcAft>
                <a:spcPts val="0"/>
              </a:spcAft>
              <a:buNone/>
            </a:pPr>
            <a:endParaRPr sz="3200" b="1" dirty="0">
              <a:solidFill>
                <a:srgbClr val="D9D9D9"/>
              </a:solidFill>
              <a:latin typeface="Playfair Display"/>
              <a:ea typeface="Playfair Display"/>
              <a:cs typeface="Playfair Display"/>
              <a:sym typeface="Playfair Display"/>
            </a:endParaRPr>
          </a:p>
          <a:p>
            <a:pPr marL="457200" lvl="0" indent="-431800" algn="just" rtl="0">
              <a:lnSpc>
                <a:spcPct val="111018"/>
              </a:lnSpc>
              <a:spcBef>
                <a:spcPts val="0"/>
              </a:spcBef>
              <a:spcAft>
                <a:spcPts val="0"/>
              </a:spcAft>
              <a:buClr>
                <a:srgbClr val="D9D9D9"/>
              </a:buClr>
              <a:buSzPts val="3200"/>
              <a:buFont typeface="Playfair Display"/>
              <a:buChar char="●"/>
            </a:pPr>
            <a:r>
              <a:rPr lang="en-US" sz="3200" b="1" dirty="0">
                <a:solidFill>
                  <a:srgbClr val="D9D9D9"/>
                </a:solidFill>
                <a:latin typeface="Playfair Display"/>
                <a:ea typeface="Playfair Display"/>
                <a:cs typeface="Playfair Display"/>
                <a:sym typeface="Playfair Display"/>
              </a:rPr>
              <a:t>Specialized Agents &gt; Monolithic Model:</a:t>
            </a:r>
            <a:endParaRPr sz="3200" b="1" dirty="0">
              <a:solidFill>
                <a:srgbClr val="D9D9D9"/>
              </a:solidFill>
              <a:latin typeface="Playfair Display"/>
              <a:ea typeface="Playfair Display"/>
              <a:cs typeface="Playfair Display"/>
              <a:sym typeface="Playfair Display"/>
            </a:endParaRPr>
          </a:p>
          <a:p>
            <a:pPr marL="457200" lvl="0" indent="0" algn="just" rtl="0">
              <a:lnSpc>
                <a:spcPct val="111018"/>
              </a:lnSpc>
              <a:spcBef>
                <a:spcPts val="0"/>
              </a:spcBef>
              <a:spcAft>
                <a:spcPts val="0"/>
              </a:spcAft>
              <a:buNone/>
            </a:pPr>
            <a:r>
              <a:rPr lang="en-US" sz="3200" b="1" dirty="0">
                <a:solidFill>
                  <a:srgbClr val="D9D9D9"/>
                </a:solidFill>
                <a:latin typeface="Playfair Display"/>
                <a:ea typeface="Playfair Display"/>
                <a:cs typeface="Playfair Display"/>
                <a:sym typeface="Playfair Display"/>
              </a:rPr>
              <a:t>Our multi-agent architecture is inherently more powerful. A monolithic model trying to handle weather, budget, and routing simultaneously is inefficient. Our specialized agents are fine-tuned for one task, leading to higher accuracy and making the system easier to debug and upgrade.</a:t>
            </a:r>
            <a:endParaRPr sz="3200" b="1" dirty="0">
              <a:solidFill>
                <a:srgbClr val="D9D9D9"/>
              </a:solidFill>
              <a:latin typeface="Playfair Display"/>
              <a:ea typeface="Playfair Display"/>
              <a:cs typeface="Playfair Display"/>
              <a:sym typeface="Playfair Display"/>
            </a:endParaRPr>
          </a:p>
          <a:p>
            <a:pPr marL="0" lvl="0" indent="0" algn="ctr" rtl="0">
              <a:lnSpc>
                <a:spcPct val="111018"/>
              </a:lnSpc>
              <a:spcBef>
                <a:spcPts val="0"/>
              </a:spcBef>
              <a:spcAft>
                <a:spcPts val="0"/>
              </a:spcAft>
              <a:buClr>
                <a:schemeClr val="dk1"/>
              </a:buClr>
              <a:buSzPts val="1100"/>
              <a:buFont typeface="Arial"/>
              <a:buNone/>
            </a:pPr>
            <a:endParaRPr sz="3200" b="1" dirty="0">
              <a:solidFill>
                <a:srgbClr val="D9D9D9"/>
              </a:solidFill>
              <a:latin typeface="Playfair Display"/>
              <a:ea typeface="Playfair Display"/>
              <a:cs typeface="Playfair Display"/>
              <a:sym typeface="Playfair Display"/>
            </a:endParaRPr>
          </a:p>
          <a:p>
            <a:pPr marL="0" marR="0" lvl="0" indent="0" algn="ctr" rtl="0">
              <a:lnSpc>
                <a:spcPct val="111018"/>
              </a:lnSpc>
              <a:spcBef>
                <a:spcPts val="0"/>
              </a:spcBef>
              <a:spcAft>
                <a:spcPts val="0"/>
              </a:spcAft>
              <a:buClr>
                <a:srgbClr val="000000"/>
              </a:buClr>
              <a:buSzPts val="4220"/>
              <a:buFont typeface="Arial"/>
              <a:buNone/>
            </a:pPr>
            <a:endParaRPr sz="3200" b="1" dirty="0">
              <a:solidFill>
                <a:srgbClr val="D9D9D9"/>
              </a:solidFill>
              <a:latin typeface="Playfair Display"/>
              <a:ea typeface="Playfair Display"/>
              <a:cs typeface="Playfair Display"/>
              <a:sym typeface="Playfair Display"/>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g36bbc6615f5_1_23"/>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pic>
        <p:nvPicPr>
          <p:cNvPr id="155" name="Google Shape;155;g36bbc6615f5_1_23"/>
          <p:cNvPicPr preferRelativeResize="0"/>
          <p:nvPr/>
        </p:nvPicPr>
        <p:blipFill rotWithShape="1">
          <a:blip r:embed="rId4">
            <a:alphaModFix/>
          </a:blip>
          <a:srcRect/>
          <a:stretch/>
        </p:blipFill>
        <p:spPr>
          <a:xfrm rot="-10798857">
            <a:off x="4832757" y="2189385"/>
            <a:ext cx="7945946" cy="4449732"/>
          </a:xfrm>
          <a:prstGeom prst="rect">
            <a:avLst/>
          </a:prstGeom>
          <a:noFill/>
          <a:ln>
            <a:noFill/>
          </a:ln>
        </p:spPr>
      </p:pic>
      <p:sp>
        <p:nvSpPr>
          <p:cNvPr id="156" name="Google Shape;156;g36bbc6615f5_1_23"/>
          <p:cNvSpPr txBox="1"/>
          <p:nvPr/>
        </p:nvSpPr>
        <p:spPr>
          <a:xfrm>
            <a:off x="3114892" y="-1590076"/>
            <a:ext cx="12058200" cy="183030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5662" b="0" i="0" u="none" strike="noStrike" cap="none">
                <a:solidFill>
                  <a:srgbClr val="FFFFFF"/>
                </a:solidFill>
                <a:latin typeface="Arial"/>
                <a:ea typeface="Arial"/>
                <a:cs typeface="Arial"/>
                <a:sym typeface="Arial"/>
              </a:rPr>
              <a:t>DRAWBACK AND SHOWSTOPPERS</a:t>
            </a:r>
            <a:endParaRPr sz="1400" b="0" i="0" u="none" strike="noStrike" cap="none">
              <a:solidFill>
                <a:srgbClr val="000000"/>
              </a:solidFill>
              <a:latin typeface="Arial"/>
              <a:ea typeface="Arial"/>
              <a:cs typeface="Arial"/>
              <a:sym typeface="Arial"/>
            </a:endParaRPr>
          </a:p>
        </p:txBody>
      </p:sp>
      <p:sp>
        <p:nvSpPr>
          <p:cNvPr id="157" name="Google Shape;157;g36bbc6615f5_1_23"/>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58" name="Google Shape;158;g36bbc6615f5_1_23"/>
          <p:cNvSpPr txBox="1"/>
          <p:nvPr/>
        </p:nvSpPr>
        <p:spPr>
          <a:xfrm>
            <a:off x="577850" y="661550"/>
            <a:ext cx="17462700" cy="12160500"/>
          </a:xfrm>
          <a:prstGeom prst="rect">
            <a:avLst/>
          </a:prstGeom>
          <a:noFill/>
          <a:ln>
            <a:noFill/>
          </a:ln>
        </p:spPr>
        <p:txBody>
          <a:bodyPr spcFirstLastPara="1" wrap="square" lIns="91425" tIns="91425" rIns="91425" bIns="91425" anchor="t" anchorCtr="0">
            <a:spAutoFit/>
          </a:bodyPr>
          <a:lstStyle/>
          <a:p>
            <a:pPr marL="0" lvl="0" indent="0" algn="ctr" rtl="0">
              <a:lnSpc>
                <a:spcPct val="111018"/>
              </a:lnSpc>
              <a:spcBef>
                <a:spcPts val="0"/>
              </a:spcBef>
              <a:spcAft>
                <a:spcPts val="0"/>
              </a:spcAft>
              <a:buNone/>
            </a:pPr>
            <a:r>
              <a:rPr lang="en-US" sz="3200" b="1">
                <a:solidFill>
                  <a:srgbClr val="D9D9D9"/>
                </a:solidFill>
                <a:latin typeface="Playfair Display"/>
                <a:ea typeface="Playfair Display"/>
                <a:cs typeface="Playfair Display"/>
                <a:sym typeface="Playfair Display"/>
              </a:rPr>
              <a:t>Potential Drawbacks:</a:t>
            </a:r>
            <a:endParaRPr sz="3200" b="1">
              <a:solidFill>
                <a:srgbClr val="D9D9D9"/>
              </a:solidFill>
              <a:latin typeface="Playfair Display"/>
              <a:ea typeface="Playfair Display"/>
              <a:cs typeface="Playfair Display"/>
              <a:sym typeface="Playfair Display"/>
            </a:endParaRPr>
          </a:p>
          <a:p>
            <a:pPr marL="457200" lvl="0" indent="-431800" algn="ctr" rtl="0">
              <a:lnSpc>
                <a:spcPct val="111018"/>
              </a:lnSpc>
              <a:spcBef>
                <a:spcPts val="0"/>
              </a:spcBef>
              <a:spcAft>
                <a:spcPts val="0"/>
              </a:spcAft>
              <a:buClr>
                <a:srgbClr val="D9D9D9"/>
              </a:buClr>
              <a:buSzPts val="3200"/>
              <a:buFont typeface="Playfair Display"/>
              <a:buChar char="●"/>
            </a:pPr>
            <a:endParaRPr sz="3200" b="1">
              <a:solidFill>
                <a:srgbClr val="D9D9D9"/>
              </a:solidFill>
              <a:latin typeface="Playfair Display"/>
              <a:ea typeface="Playfair Display"/>
              <a:cs typeface="Playfair Display"/>
              <a:sym typeface="Playfair Display"/>
            </a:endParaRPr>
          </a:p>
          <a:p>
            <a:pPr marL="457200" lvl="0" indent="-431800" algn="just" rtl="0">
              <a:lnSpc>
                <a:spcPct val="111018"/>
              </a:lnSpc>
              <a:spcBef>
                <a:spcPts val="0"/>
              </a:spcBef>
              <a:spcAft>
                <a:spcPts val="0"/>
              </a:spcAft>
              <a:buClr>
                <a:srgbClr val="D9D9D9"/>
              </a:buClr>
              <a:buSzPts val="3200"/>
              <a:buFont typeface="Playfair Display"/>
              <a:buChar char="●"/>
            </a:pPr>
            <a:r>
              <a:rPr lang="en-US" sz="3200" b="1">
                <a:solidFill>
                  <a:srgbClr val="D9D9D9"/>
                </a:solidFill>
                <a:latin typeface="Playfair Display"/>
                <a:ea typeface="Playfair Display"/>
                <a:cs typeface="Playfair Display"/>
                <a:sym typeface="Playfair Display"/>
              </a:rPr>
              <a:t>High Dependency on API Quality: Our system's real-time capabilities are only as good as our third-party APIs (OpenWeatherMap, Nominatim). An API outage or inaccurate data could temporarily degrade our service quality.</a:t>
            </a:r>
            <a:endParaRPr sz="3200" b="1">
              <a:solidFill>
                <a:srgbClr val="D9D9D9"/>
              </a:solidFill>
              <a:latin typeface="Playfair Display"/>
              <a:ea typeface="Playfair Display"/>
              <a:cs typeface="Playfair Display"/>
              <a:sym typeface="Playfair Display"/>
            </a:endParaRPr>
          </a:p>
          <a:p>
            <a:pPr marL="457200" lvl="0" indent="0" algn="just" rtl="0">
              <a:lnSpc>
                <a:spcPct val="111018"/>
              </a:lnSpc>
              <a:spcBef>
                <a:spcPts val="0"/>
              </a:spcBef>
              <a:spcAft>
                <a:spcPts val="0"/>
              </a:spcAft>
              <a:buNone/>
            </a:pPr>
            <a:endParaRPr sz="3200" b="1">
              <a:solidFill>
                <a:srgbClr val="D9D9D9"/>
              </a:solidFill>
              <a:latin typeface="Playfair Display"/>
              <a:ea typeface="Playfair Display"/>
              <a:cs typeface="Playfair Display"/>
              <a:sym typeface="Playfair Display"/>
            </a:endParaRPr>
          </a:p>
          <a:p>
            <a:pPr marL="457200" lvl="0" indent="-431800" algn="just" rtl="0">
              <a:lnSpc>
                <a:spcPct val="111018"/>
              </a:lnSpc>
              <a:spcBef>
                <a:spcPts val="0"/>
              </a:spcBef>
              <a:spcAft>
                <a:spcPts val="0"/>
              </a:spcAft>
              <a:buClr>
                <a:srgbClr val="D9D9D9"/>
              </a:buClr>
              <a:buSzPts val="3200"/>
              <a:buFont typeface="Playfair Display"/>
              <a:buChar char="●"/>
            </a:pPr>
            <a:r>
              <a:rPr lang="en-US" sz="3200" b="1">
                <a:solidFill>
                  <a:srgbClr val="D9D9D9"/>
                </a:solidFill>
                <a:latin typeface="Playfair Display"/>
                <a:ea typeface="Playfair Display"/>
                <a:cs typeface="Playfair Display"/>
                <a:sym typeface="Playfair Display"/>
              </a:rPr>
              <a:t>The 'Cold Start' Problem: For a brand-new user, the system has no historical data, making deep personalization difficult initially. The agent becomes significantly more powerful after the first few interactions.</a:t>
            </a:r>
            <a:endParaRPr sz="3200" b="1">
              <a:solidFill>
                <a:srgbClr val="D9D9D9"/>
              </a:solidFill>
              <a:latin typeface="Playfair Display"/>
              <a:ea typeface="Playfair Display"/>
              <a:cs typeface="Playfair Display"/>
              <a:sym typeface="Playfair Display"/>
            </a:endParaRPr>
          </a:p>
          <a:p>
            <a:pPr marL="0" lvl="0" indent="0" algn="ctr" rtl="0">
              <a:lnSpc>
                <a:spcPct val="111018"/>
              </a:lnSpc>
              <a:spcBef>
                <a:spcPts val="0"/>
              </a:spcBef>
              <a:spcAft>
                <a:spcPts val="0"/>
              </a:spcAft>
              <a:buClr>
                <a:schemeClr val="dk1"/>
              </a:buClr>
              <a:buSzPts val="1100"/>
              <a:buFont typeface="Arial"/>
              <a:buNone/>
            </a:pPr>
            <a:endParaRPr sz="3200" b="1">
              <a:solidFill>
                <a:srgbClr val="D9D9D9"/>
              </a:solidFill>
              <a:latin typeface="Playfair Display"/>
              <a:ea typeface="Playfair Display"/>
              <a:cs typeface="Playfair Display"/>
              <a:sym typeface="Playfair Display"/>
            </a:endParaRPr>
          </a:p>
          <a:p>
            <a:pPr marL="0" lvl="0" indent="0" algn="ctr" rtl="0">
              <a:lnSpc>
                <a:spcPct val="111018"/>
              </a:lnSpc>
              <a:spcBef>
                <a:spcPts val="0"/>
              </a:spcBef>
              <a:spcAft>
                <a:spcPts val="0"/>
              </a:spcAft>
              <a:buNone/>
            </a:pPr>
            <a:r>
              <a:rPr lang="en-US" sz="3200" b="1">
                <a:solidFill>
                  <a:srgbClr val="D9D9D9"/>
                </a:solidFill>
                <a:latin typeface="Playfair Display"/>
                <a:ea typeface="Playfair Display"/>
                <a:cs typeface="Playfair Display"/>
                <a:sym typeface="Playfair Display"/>
              </a:rPr>
              <a:t>Potential Showstoppers (Critical Risks):</a:t>
            </a:r>
            <a:endParaRPr sz="3200" b="1">
              <a:solidFill>
                <a:srgbClr val="D9D9D9"/>
              </a:solidFill>
              <a:latin typeface="Playfair Display"/>
              <a:ea typeface="Playfair Display"/>
              <a:cs typeface="Playfair Display"/>
              <a:sym typeface="Playfair Display"/>
            </a:endParaRPr>
          </a:p>
          <a:p>
            <a:pPr marL="0" lvl="0" indent="0" algn="just" rtl="0">
              <a:lnSpc>
                <a:spcPct val="111018"/>
              </a:lnSpc>
              <a:spcBef>
                <a:spcPts val="0"/>
              </a:spcBef>
              <a:spcAft>
                <a:spcPts val="0"/>
              </a:spcAft>
              <a:buClr>
                <a:schemeClr val="dk1"/>
              </a:buClr>
              <a:buSzPts val="1100"/>
              <a:buFont typeface="Arial"/>
              <a:buNone/>
            </a:pPr>
            <a:endParaRPr sz="3200" b="1">
              <a:solidFill>
                <a:srgbClr val="D9D9D9"/>
              </a:solidFill>
              <a:latin typeface="Playfair Display"/>
              <a:ea typeface="Playfair Display"/>
              <a:cs typeface="Playfair Display"/>
              <a:sym typeface="Playfair Display"/>
            </a:endParaRPr>
          </a:p>
          <a:p>
            <a:pPr marL="457200" lvl="0" indent="-431800" algn="just" rtl="0">
              <a:lnSpc>
                <a:spcPct val="111018"/>
              </a:lnSpc>
              <a:spcBef>
                <a:spcPts val="0"/>
              </a:spcBef>
              <a:spcAft>
                <a:spcPts val="0"/>
              </a:spcAft>
              <a:buClr>
                <a:srgbClr val="D9D9D9"/>
              </a:buClr>
              <a:buSzPts val="3200"/>
              <a:buFont typeface="Playfair Display"/>
              <a:buChar char="●"/>
            </a:pPr>
            <a:r>
              <a:rPr lang="en-US" sz="3200" b="1">
                <a:solidFill>
                  <a:srgbClr val="D9D9D9"/>
                </a:solidFill>
                <a:latin typeface="Playfair Display"/>
                <a:ea typeface="Playfair Display"/>
                <a:cs typeface="Playfair Display"/>
                <a:sym typeface="Playfair Display"/>
              </a:rPr>
              <a:t>Scalability &amp; API Costs: The high performance of the Groq API and other services comes at a cost. A successful scaling strategy must include robust cost management and optimization to ensure the business model remains viable as the user base grows.</a:t>
            </a:r>
            <a:endParaRPr sz="3200" b="1">
              <a:solidFill>
                <a:srgbClr val="D9D9D9"/>
              </a:solidFill>
              <a:latin typeface="Playfair Display"/>
              <a:ea typeface="Playfair Display"/>
              <a:cs typeface="Playfair Display"/>
              <a:sym typeface="Playfair Display"/>
            </a:endParaRPr>
          </a:p>
          <a:p>
            <a:pPr marL="457200" lvl="0" indent="0" algn="just" rtl="0">
              <a:lnSpc>
                <a:spcPct val="111018"/>
              </a:lnSpc>
              <a:spcBef>
                <a:spcPts val="0"/>
              </a:spcBef>
              <a:spcAft>
                <a:spcPts val="0"/>
              </a:spcAft>
              <a:buNone/>
            </a:pPr>
            <a:endParaRPr sz="3200" b="1">
              <a:solidFill>
                <a:srgbClr val="D9D9D9"/>
              </a:solidFill>
              <a:latin typeface="Playfair Display"/>
              <a:ea typeface="Playfair Display"/>
              <a:cs typeface="Playfair Display"/>
              <a:sym typeface="Playfair Display"/>
            </a:endParaRPr>
          </a:p>
          <a:p>
            <a:pPr marL="457200" lvl="0" indent="-431800" algn="just" rtl="0">
              <a:lnSpc>
                <a:spcPct val="111018"/>
              </a:lnSpc>
              <a:spcBef>
                <a:spcPts val="0"/>
              </a:spcBef>
              <a:spcAft>
                <a:spcPts val="0"/>
              </a:spcAft>
              <a:buClr>
                <a:srgbClr val="D9D9D9"/>
              </a:buClr>
              <a:buSzPts val="3200"/>
              <a:buFont typeface="Playfair Display"/>
              <a:buChar char="●"/>
            </a:pPr>
            <a:r>
              <a:rPr lang="en-US" sz="3200" b="1">
                <a:solidFill>
                  <a:srgbClr val="D9D9D9"/>
                </a:solidFill>
                <a:latin typeface="Playfair Display"/>
                <a:ea typeface="Playfair Display"/>
                <a:cs typeface="Playfair Display"/>
                <a:sym typeface="Playfair Display"/>
              </a:rPr>
              <a:t>User Trust and Adoption: A single critical failure (e.g., a major routing error or a missed flight suggestion) can irrevocably break a user's trust. The system must be exceptionally reliable from day one to encourage adoption and build a loyal user base. Our entire development process is centered on building this trust through accuracy and proactive help.</a:t>
            </a:r>
            <a:endParaRPr sz="3200" b="1">
              <a:solidFill>
                <a:srgbClr val="D9D9D9"/>
              </a:solidFill>
              <a:latin typeface="Playfair Display"/>
              <a:ea typeface="Playfair Display"/>
              <a:cs typeface="Playfair Display"/>
              <a:sym typeface="Playfair Display"/>
            </a:endParaRPr>
          </a:p>
          <a:p>
            <a:pPr marL="0" lvl="0" indent="0" algn="ctr" rtl="0">
              <a:lnSpc>
                <a:spcPct val="111018"/>
              </a:lnSpc>
              <a:spcBef>
                <a:spcPts val="0"/>
              </a:spcBef>
              <a:spcAft>
                <a:spcPts val="0"/>
              </a:spcAft>
              <a:buNone/>
            </a:pPr>
            <a:endParaRPr sz="3200" b="1">
              <a:solidFill>
                <a:srgbClr val="D9D9D9"/>
              </a:solidFill>
              <a:latin typeface="Playfair Display"/>
              <a:ea typeface="Playfair Display"/>
              <a:cs typeface="Playfair Display"/>
              <a:sym typeface="Playfair Display"/>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7"/>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pic>
        <p:nvPicPr>
          <p:cNvPr id="164" name="Google Shape;164;p7"/>
          <p:cNvPicPr preferRelativeResize="0"/>
          <p:nvPr/>
        </p:nvPicPr>
        <p:blipFill rotWithShape="1">
          <a:blip r:embed="rId4">
            <a:alphaModFix/>
          </a:blip>
          <a:srcRect/>
          <a:stretch/>
        </p:blipFill>
        <p:spPr>
          <a:xfrm rot="-10798857">
            <a:off x="4832756" y="2189386"/>
            <a:ext cx="7945947" cy="4449731"/>
          </a:xfrm>
          <a:prstGeom prst="rect">
            <a:avLst/>
          </a:prstGeom>
          <a:noFill/>
          <a:ln>
            <a:noFill/>
          </a:ln>
        </p:spPr>
      </p:pic>
      <p:sp>
        <p:nvSpPr>
          <p:cNvPr id="165" name="Google Shape;165;p7"/>
          <p:cNvSpPr txBox="1"/>
          <p:nvPr/>
        </p:nvSpPr>
        <p:spPr>
          <a:xfrm>
            <a:off x="3114892" y="-605826"/>
            <a:ext cx="12058200" cy="87150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5662">
                <a:solidFill>
                  <a:srgbClr val="FFFFFF"/>
                </a:solidFill>
              </a:rPr>
              <a:t>TEAM NAME:”Watcher”</a:t>
            </a:r>
            <a:endParaRPr sz="1400" b="0" i="0" u="none" strike="noStrike" cap="none">
              <a:solidFill>
                <a:srgbClr val="000000"/>
              </a:solidFill>
              <a:latin typeface="Arial"/>
              <a:ea typeface="Arial"/>
              <a:cs typeface="Arial"/>
              <a:sym typeface="Arial"/>
            </a:endParaRPr>
          </a:p>
        </p:txBody>
      </p:sp>
      <p:sp>
        <p:nvSpPr>
          <p:cNvPr id="166" name="Google Shape;166;p7"/>
          <p:cNvSpPr txBox="1"/>
          <p:nvPr/>
        </p:nvSpPr>
        <p:spPr>
          <a:xfrm>
            <a:off x="4373388" y="3011850"/>
            <a:ext cx="8864700" cy="5951343"/>
          </a:xfrm>
          <a:prstGeom prst="rect">
            <a:avLst/>
          </a:prstGeom>
          <a:noFill/>
          <a:ln>
            <a:noFill/>
          </a:ln>
        </p:spPr>
        <p:txBody>
          <a:bodyPr spcFirstLastPara="1" wrap="square" lIns="91425" tIns="91425" rIns="91425" bIns="91425" anchor="t" anchorCtr="0">
            <a:spAutoFit/>
          </a:bodyPr>
          <a:lstStyle/>
          <a:p>
            <a:pPr marL="0" lvl="0" indent="0" algn="ctr" rtl="0">
              <a:lnSpc>
                <a:spcPct val="111018"/>
              </a:lnSpc>
              <a:spcBef>
                <a:spcPts val="0"/>
              </a:spcBef>
              <a:spcAft>
                <a:spcPts val="0"/>
              </a:spcAft>
              <a:buNone/>
            </a:pPr>
            <a:r>
              <a:rPr lang="en-US" sz="4220" b="1" dirty="0">
                <a:solidFill>
                  <a:srgbClr val="D9D9D9"/>
                </a:solidFill>
                <a:latin typeface="Playfair Display"/>
                <a:ea typeface="Playfair Display"/>
                <a:cs typeface="Playfair Display"/>
                <a:sym typeface="Playfair Display"/>
              </a:rPr>
              <a:t>Vaibhav Anuragi </a:t>
            </a:r>
            <a:endParaRPr sz="4220" b="1" dirty="0">
              <a:solidFill>
                <a:srgbClr val="D9D9D9"/>
              </a:solidFill>
              <a:latin typeface="Playfair Display"/>
              <a:ea typeface="Playfair Display"/>
              <a:cs typeface="Playfair Display"/>
              <a:sym typeface="Playfair Display"/>
            </a:endParaRPr>
          </a:p>
          <a:p>
            <a:pPr marL="0" lvl="0" indent="0" algn="ctr" rtl="0">
              <a:lnSpc>
                <a:spcPct val="111018"/>
              </a:lnSpc>
              <a:spcBef>
                <a:spcPts val="0"/>
              </a:spcBef>
              <a:spcAft>
                <a:spcPts val="0"/>
              </a:spcAft>
              <a:buNone/>
            </a:pPr>
            <a:r>
              <a:rPr lang="en-US" sz="4220" b="1" dirty="0">
                <a:solidFill>
                  <a:srgbClr val="D9D9D9"/>
                </a:solidFill>
                <a:latin typeface="Playfair Display"/>
                <a:ea typeface="Playfair Display"/>
                <a:cs typeface="Playfair Display"/>
                <a:sym typeface="Playfair Display"/>
              </a:rPr>
              <a:t>(8962735182)</a:t>
            </a:r>
            <a:endParaRPr sz="4220" b="1" dirty="0">
              <a:solidFill>
                <a:srgbClr val="D9D9D9"/>
              </a:solidFill>
              <a:latin typeface="Playfair Display"/>
              <a:ea typeface="Playfair Display"/>
              <a:cs typeface="Playfair Display"/>
              <a:sym typeface="Playfair Display"/>
            </a:endParaRPr>
          </a:p>
          <a:p>
            <a:pPr marL="0" lvl="0" indent="0" algn="ctr" rtl="0">
              <a:lnSpc>
                <a:spcPct val="111018"/>
              </a:lnSpc>
              <a:spcBef>
                <a:spcPts val="0"/>
              </a:spcBef>
              <a:spcAft>
                <a:spcPts val="0"/>
              </a:spcAft>
              <a:buNone/>
            </a:pPr>
            <a:r>
              <a:rPr lang="en-US" sz="4220" b="1" dirty="0">
                <a:solidFill>
                  <a:srgbClr val="D9D9D9"/>
                </a:solidFill>
                <a:latin typeface="Playfair Display"/>
                <a:ea typeface="Playfair Display"/>
                <a:cs typeface="Playfair Display"/>
                <a:sym typeface="Playfair Display"/>
              </a:rPr>
              <a:t>(</a:t>
            </a:r>
            <a:r>
              <a:rPr lang="en-US" sz="4220" b="1" dirty="0">
                <a:solidFill>
                  <a:srgbClr val="D9D9D9"/>
                </a:solidFill>
                <a:latin typeface="Playfair Display"/>
                <a:ea typeface="Playfair Display"/>
                <a:cs typeface="Playfair Display"/>
                <a:sym typeface="Playfair Display"/>
                <a:hlinkClick r:id="rId5"/>
              </a:rPr>
              <a:t>vaibhavanuragi02@gmail.com</a:t>
            </a:r>
            <a:r>
              <a:rPr lang="en-US" sz="4220" b="1" dirty="0">
                <a:solidFill>
                  <a:srgbClr val="D9D9D9"/>
                </a:solidFill>
                <a:latin typeface="Playfair Display"/>
                <a:ea typeface="Playfair Display"/>
                <a:cs typeface="Playfair Display"/>
                <a:sym typeface="Playfair Display"/>
              </a:rPr>
              <a:t>)</a:t>
            </a:r>
          </a:p>
          <a:p>
            <a:pPr marL="0" lvl="0" indent="0" algn="ctr" rtl="0">
              <a:lnSpc>
                <a:spcPct val="111018"/>
              </a:lnSpc>
              <a:spcBef>
                <a:spcPts val="0"/>
              </a:spcBef>
              <a:spcAft>
                <a:spcPts val="0"/>
              </a:spcAft>
              <a:buNone/>
            </a:pPr>
            <a:endParaRPr lang="en-US" sz="4220" b="1" dirty="0">
              <a:solidFill>
                <a:srgbClr val="D9D9D9"/>
              </a:solidFill>
              <a:latin typeface="Playfair Display"/>
              <a:ea typeface="Playfair Display"/>
              <a:cs typeface="Playfair Display"/>
              <a:sym typeface="Playfair Display"/>
            </a:endParaRPr>
          </a:p>
          <a:p>
            <a:pPr marL="0" lvl="0" indent="0" algn="ctr" rtl="0">
              <a:lnSpc>
                <a:spcPct val="111018"/>
              </a:lnSpc>
              <a:spcBef>
                <a:spcPts val="0"/>
              </a:spcBef>
              <a:spcAft>
                <a:spcPts val="0"/>
              </a:spcAft>
              <a:buNone/>
            </a:pPr>
            <a:endParaRPr lang="en-US" sz="4220" b="1" dirty="0">
              <a:solidFill>
                <a:srgbClr val="D9D9D9"/>
              </a:solidFill>
              <a:latin typeface="Playfair Display"/>
              <a:ea typeface="Playfair Display"/>
              <a:cs typeface="Playfair Display"/>
              <a:sym typeface="Playfair Display"/>
            </a:endParaRPr>
          </a:p>
          <a:p>
            <a:pPr lvl="0" algn="ctr">
              <a:lnSpc>
                <a:spcPct val="111018"/>
              </a:lnSpc>
            </a:pPr>
            <a:r>
              <a:rPr lang="en-US" sz="4220" b="1" dirty="0">
                <a:solidFill>
                  <a:srgbClr val="D9D9D9"/>
                </a:solidFill>
                <a:latin typeface="Playfair Display"/>
                <a:ea typeface="Playfair Display"/>
                <a:cs typeface="Playfair Display"/>
                <a:sym typeface="Playfair Display"/>
              </a:rPr>
              <a:t>Kalindi Mishra</a:t>
            </a:r>
          </a:p>
          <a:p>
            <a:pPr lvl="0" algn="ctr">
              <a:lnSpc>
                <a:spcPct val="111018"/>
              </a:lnSpc>
            </a:pPr>
            <a:r>
              <a:rPr lang="en-US" sz="4220" b="1" dirty="0">
                <a:solidFill>
                  <a:srgbClr val="D9D9D9"/>
                </a:solidFill>
                <a:latin typeface="Playfair Display"/>
                <a:ea typeface="Playfair Display"/>
                <a:cs typeface="Playfair Display"/>
                <a:sym typeface="Playfair Display"/>
              </a:rPr>
              <a:t>(8989475670)</a:t>
            </a:r>
          </a:p>
          <a:p>
            <a:pPr lvl="0" algn="ctr">
              <a:lnSpc>
                <a:spcPct val="111018"/>
              </a:lnSpc>
            </a:pPr>
            <a:r>
              <a:rPr lang="en-US" sz="4220" b="1" dirty="0">
                <a:solidFill>
                  <a:srgbClr val="D9D9D9"/>
                </a:solidFill>
                <a:latin typeface="Playfair Display"/>
                <a:ea typeface="Playfair Display"/>
                <a:cs typeface="Playfair Display"/>
                <a:sym typeface="Playfair Display"/>
              </a:rPr>
              <a:t>(kalindimishra2626@gmail.com)</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927</Words>
  <Application>Microsoft Office PowerPoint</Application>
  <PresentationFormat>Custom</PresentationFormat>
  <Paragraphs>76</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Playfair Display</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Vaibhav Anuragi</cp:lastModifiedBy>
  <cp:revision>2</cp:revision>
  <dcterms:created xsi:type="dcterms:W3CDTF">2006-08-16T00:00:00Z</dcterms:created>
  <dcterms:modified xsi:type="dcterms:W3CDTF">2025-07-05T05:32:14Z</dcterms:modified>
</cp:coreProperties>
</file>